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669" r:id="rId2"/>
    <p:sldId id="674" r:id="rId3"/>
    <p:sldId id="675" r:id="rId4"/>
    <p:sldId id="688" r:id="rId5"/>
    <p:sldId id="689" r:id="rId6"/>
    <p:sldId id="690" r:id="rId7"/>
    <p:sldId id="705" r:id="rId8"/>
    <p:sldId id="706" r:id="rId9"/>
    <p:sldId id="697" r:id="rId1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5" autoAdjust="0"/>
    <p:restoredTop sz="94624" autoAdjust="0"/>
  </p:normalViewPr>
  <p:slideViewPr>
    <p:cSldViewPr>
      <p:cViewPr varScale="1">
        <p:scale>
          <a:sx n="87" d="100"/>
          <a:sy n="87" d="100"/>
        </p:scale>
        <p:origin x="156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56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79001DE-8700-45D1-B9A6-579A2A8B507A}" type="datetimeFigureOut">
              <a:rPr lang="en-US" smtClean="0"/>
              <a:pPr/>
              <a:t>9/26/2019</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52B00D3-2543-4413-AB1C-E284DDA67554}" type="slidenum">
              <a:rPr lang="en-US" smtClean="0"/>
              <a:pPr/>
              <a:t>‹#›</a:t>
            </a:fld>
            <a:endParaRPr lang="en-US" dirty="0"/>
          </a:p>
        </p:txBody>
      </p:sp>
    </p:spTree>
    <p:extLst>
      <p:ext uri="{BB962C8B-B14F-4D97-AF65-F5344CB8AC3E}">
        <p14:creationId xmlns:p14="http://schemas.microsoft.com/office/powerpoint/2010/main" val="1195454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52B00D3-2543-4413-AB1C-E284DDA67554}" type="slidenum">
              <a:rPr lang="en-US" smtClean="0"/>
              <a:pPr/>
              <a:t>9</a:t>
            </a:fld>
            <a:endParaRPr lang="en-US" dirty="0"/>
          </a:p>
        </p:txBody>
      </p:sp>
    </p:spTree>
    <p:extLst>
      <p:ext uri="{BB962C8B-B14F-4D97-AF65-F5344CB8AC3E}">
        <p14:creationId xmlns:p14="http://schemas.microsoft.com/office/powerpoint/2010/main" val="248532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2071678"/>
            <a:ext cx="9144000" cy="1571636"/>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85748" y="2130425"/>
            <a:ext cx="6415078" cy="1470025"/>
          </a:xfrm>
        </p:spPr>
        <p:txBody>
          <a:bodyPr/>
          <a:lstStyle>
            <a:lvl1pPr algn="l">
              <a:defRPr>
                <a:solidFill>
                  <a:srgbClr val="FFFF00"/>
                </a:solidFill>
              </a:defRPr>
            </a:lvl1pPr>
          </a:lstStyle>
          <a:p>
            <a:r>
              <a:rPr lang="en-US" dirty="0" smtClean="0"/>
              <a:t>Click to edit Master title style</a:t>
            </a:r>
            <a:endParaRPr lang="en-IN" dirty="0"/>
          </a:p>
        </p:txBody>
      </p:sp>
      <p:sp>
        <p:nvSpPr>
          <p:cNvPr id="3" name="Subtitle 2"/>
          <p:cNvSpPr>
            <a:spLocks noGrp="1"/>
          </p:cNvSpPr>
          <p:nvPr>
            <p:ph type="subTitle" idx="1"/>
          </p:nvPr>
        </p:nvSpPr>
        <p:spPr>
          <a:xfrm>
            <a:off x="85748" y="3886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IN" dirty="0"/>
          </a:p>
        </p:txBody>
      </p:sp>
      <p:sp>
        <p:nvSpPr>
          <p:cNvPr id="4" name="Date Placeholder 3"/>
          <p:cNvSpPr>
            <a:spLocks noGrp="1"/>
          </p:cNvSpPr>
          <p:nvPr>
            <p:ph type="dt" sz="half" idx="10"/>
          </p:nvPr>
        </p:nvSpPr>
        <p:spPr/>
        <p:txBody>
          <a:bodyPr/>
          <a:lstStyle/>
          <a:p>
            <a:fld id="{57434C99-065E-4224-8C82-BD4C3174DE45}" type="datetime1">
              <a:rPr lang="en-US" smtClean="0"/>
              <a:pPr/>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AC378A-0EA6-44BA-939F-82735FCE18A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6DC196D-8154-4722-9855-F6279B5E3B7C}" type="datetime1">
              <a:rPr lang="en-US" smtClean="0"/>
              <a:pPr/>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AC378A-0EA6-44BA-939F-82735FCE18A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C1DA625-EF9A-400E-B4B1-F94842A2D1CC}" type="datetime1">
              <a:rPr lang="en-US" smtClean="0"/>
              <a:pPr/>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AC378A-0EA6-44BA-939F-82735FCE18A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F09CC6-2DD2-4FF0-8E21-08128F38F604}" type="datetime1">
              <a:rPr lang="en-US" smtClean="0"/>
              <a:pPr/>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AC378A-0EA6-44BA-939F-82735FCE18A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E721959-FEFE-4A93-A48B-6332086C35F5}" type="datetime1">
              <a:rPr lang="en-US" smtClean="0"/>
              <a:pPr/>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AC378A-0EA6-44BA-939F-82735FCE18A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B36B0D1D-A466-42D2-889A-544C399660CC}" type="datetime1">
              <a:rPr lang="en-US" smtClean="0"/>
              <a:pPr/>
              <a:t>9/26/2019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AC378A-0EA6-44BA-939F-82735FCE18A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77363DFD-F5C5-4DC4-9AA3-7715E2BAFD01}" type="datetime1">
              <a:rPr lang="en-US" smtClean="0"/>
              <a:pPr/>
              <a:t>9/26/2019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AC378A-0EA6-44BA-939F-82735FCE18A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8C6FA1-A217-4E78-AA14-662D63A520B9}" type="datetime1">
              <a:rPr lang="en-US" smtClean="0"/>
              <a:pPr/>
              <a:t>9/26/2019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AC378A-0EA6-44BA-939F-82735FCE18A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107AB6-2311-47A3-BDCA-797E1A58F2D9}" type="datetime1">
              <a:rPr lang="en-US" smtClean="0"/>
              <a:pPr/>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AC378A-0EA6-44BA-939F-82735FCE18A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4279E0-BDB9-48C6-93DD-00CD1D7BEFE0}" type="datetime1">
              <a:rPr lang="en-US" smtClean="0"/>
              <a:pPr/>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AC378A-0EA6-44BA-939F-82735FCE18A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914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71414"/>
            <a:ext cx="7543824" cy="725470"/>
          </a:xfrm>
          <a:prstGeom prst="rect">
            <a:avLst/>
          </a:prstGeom>
        </p:spPr>
        <p:txBody>
          <a:bodyPr vert="horz" lIns="91440" tIns="45720" rIns="91440" bIns="45720" rtlCol="0" anchor="ctr">
            <a:normAutofit/>
          </a:bodyPr>
          <a:lstStyle/>
          <a:p>
            <a:r>
              <a:rPr lang="en-US" dirty="0" smtClean="0"/>
              <a:t>Click to edit Master title style</a:t>
            </a:r>
            <a:endParaRPr lang="en-IN" dirty="0"/>
          </a:p>
        </p:txBody>
      </p:sp>
      <p:sp>
        <p:nvSpPr>
          <p:cNvPr id="3" name="Text Placeholder 2"/>
          <p:cNvSpPr>
            <a:spLocks noGrp="1"/>
          </p:cNvSpPr>
          <p:nvPr>
            <p:ph type="body" idx="1"/>
          </p:nvPr>
        </p:nvSpPr>
        <p:spPr>
          <a:xfrm>
            <a:off x="457200" y="1142984"/>
            <a:ext cx="8229600" cy="498317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8369E705-9073-4B0C-9279-286DCF5AFC33}" type="datetime1">
              <a:rPr lang="en-US" smtClean="0"/>
              <a:pPr/>
              <a:t>9/26/2019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5AC378A-0EA6-44BA-939F-82735FCE18AE}" type="slidenum">
              <a:rPr lang="en-US" smtClean="0"/>
              <a:pPr/>
              <a:t>‹#›</a:t>
            </a:fld>
            <a:endParaRPr lang="en-US" dirty="0"/>
          </a:p>
        </p:txBody>
      </p:sp>
      <p:pic>
        <p:nvPicPr>
          <p:cNvPr id="8" name="Picture 7"/>
          <p:cNvPicPr>
            <a:picLocks noChangeAspect="1"/>
          </p:cNvPicPr>
          <p:nvPr userDrawn="1"/>
        </p:nvPicPr>
        <p:blipFill>
          <a:blip r:embed="rId13"/>
          <a:stretch>
            <a:fillRect/>
          </a:stretch>
        </p:blipFill>
        <p:spPr>
          <a:xfrm>
            <a:off x="4229112" y="6377938"/>
            <a:ext cx="1205475" cy="38432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spcBef>
          <a:spcPct val="0"/>
        </a:spcBef>
        <a:buNone/>
        <a:defRPr sz="2900" b="1" kern="1200">
          <a:solidFill>
            <a:srgbClr val="FFFF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jpeg"/><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vantagecircle.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748" y="2130425"/>
            <a:ext cx="8601052" cy="1470025"/>
          </a:xfrm>
        </p:spPr>
        <p:txBody>
          <a:bodyPr/>
          <a:lstStyle/>
          <a:p>
            <a:r>
              <a:rPr lang="en-US" dirty="0" smtClean="0"/>
              <a:t>Rewards and Recognition | Arvind Applause Program </a:t>
            </a:r>
            <a:endParaRPr lang="en-IN" dirty="0"/>
          </a:p>
        </p:txBody>
      </p:sp>
      <p:sp>
        <p:nvSpPr>
          <p:cNvPr id="4" name="Slide Number Placeholder 3"/>
          <p:cNvSpPr>
            <a:spLocks noGrp="1"/>
          </p:cNvSpPr>
          <p:nvPr>
            <p:ph type="sldNum" sz="quarter" idx="12"/>
          </p:nvPr>
        </p:nvSpPr>
        <p:spPr/>
        <p:txBody>
          <a:bodyPr/>
          <a:lstStyle/>
          <a:p>
            <a:fld id="{25AC378A-0EA6-44BA-939F-82735FCE18AE}" type="slidenum">
              <a:rPr lang="en-US" smtClean="0"/>
              <a:pPr/>
              <a:t>1</a:t>
            </a:fld>
            <a:endParaRPr lang="en-US" dirty="0"/>
          </a:p>
        </p:txBody>
      </p:sp>
      <p:pic>
        <p:nvPicPr>
          <p:cNvPr id="7" name="Picture 6"/>
          <p:cNvPicPr>
            <a:picLocks noChangeAspect="1"/>
          </p:cNvPicPr>
          <p:nvPr/>
        </p:nvPicPr>
        <p:blipFill>
          <a:blip r:embed="rId2"/>
          <a:stretch>
            <a:fillRect/>
          </a:stretch>
        </p:blipFill>
        <p:spPr>
          <a:xfrm>
            <a:off x="5329030" y="4648200"/>
            <a:ext cx="3667539" cy="1169255"/>
          </a:xfrm>
          <a:prstGeom prst="rect">
            <a:avLst/>
          </a:prstGeom>
        </p:spPr>
      </p:pic>
      <p:pic>
        <p:nvPicPr>
          <p:cNvPr id="5" name="Picture 2" descr="D:\Arvind\Arvind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8334"/>
            <a:ext cx="1856232" cy="483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314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19200"/>
            <a:ext cx="8229600" cy="4983179"/>
          </a:xfrm>
        </p:spPr>
        <p:txBody>
          <a:bodyPr>
            <a:normAutofit/>
          </a:bodyPr>
          <a:lstStyle/>
          <a:p>
            <a:pPr>
              <a:buFont typeface="Wingdings" panose="05000000000000000000" pitchFamily="2" charset="2"/>
              <a:buChar char="q"/>
            </a:pPr>
            <a:r>
              <a:rPr lang="en-US" sz="1600" dirty="0" smtClean="0"/>
              <a:t>Arvind Applause Program - An overview</a:t>
            </a:r>
          </a:p>
          <a:p>
            <a:pPr>
              <a:buFont typeface="Wingdings" panose="05000000000000000000" pitchFamily="2" charset="2"/>
              <a:buChar char="q"/>
            </a:pPr>
            <a:r>
              <a:rPr lang="en-US" sz="1600" dirty="0" smtClean="0"/>
              <a:t>Corporate Rewards Summary </a:t>
            </a:r>
          </a:p>
          <a:p>
            <a:pPr>
              <a:buFont typeface="Wingdings" panose="05000000000000000000" pitchFamily="2" charset="2"/>
              <a:buChar char="q"/>
            </a:pPr>
            <a:r>
              <a:rPr lang="en-US" sz="1600" dirty="0" smtClean="0"/>
              <a:t>Launched Award categories </a:t>
            </a:r>
            <a:r>
              <a:rPr lang="en-US" sz="1600" dirty="0"/>
              <a:t>:</a:t>
            </a:r>
            <a:endParaRPr lang="en-US" sz="1600" dirty="0" smtClean="0"/>
          </a:p>
          <a:p>
            <a:pPr lvl="1">
              <a:buFont typeface="Courier New" panose="02070309020205020404" pitchFamily="49" charset="0"/>
              <a:buChar char="o"/>
            </a:pPr>
            <a:r>
              <a:rPr lang="en-US" dirty="0" smtClean="0"/>
              <a:t>Instant </a:t>
            </a:r>
            <a:r>
              <a:rPr lang="en-US" dirty="0" smtClean="0"/>
              <a:t>Recognition </a:t>
            </a:r>
            <a:r>
              <a:rPr lang="en-US" dirty="0" smtClean="0"/>
              <a:t>Awards</a:t>
            </a:r>
          </a:p>
          <a:p>
            <a:pPr lvl="1">
              <a:buFont typeface="Courier New" panose="02070309020205020404" pitchFamily="49" charset="0"/>
              <a:buChar char="o"/>
            </a:pPr>
            <a:r>
              <a:rPr lang="en-US" dirty="0"/>
              <a:t>Value Awards</a:t>
            </a:r>
          </a:p>
          <a:p>
            <a:pPr lvl="1">
              <a:buFont typeface="Courier New" panose="02070309020205020404" pitchFamily="49" charset="0"/>
              <a:buChar char="o"/>
            </a:pPr>
            <a:r>
              <a:rPr lang="en-US" dirty="0"/>
              <a:t>Long Service </a:t>
            </a:r>
            <a:r>
              <a:rPr lang="en-US" dirty="0" smtClean="0"/>
              <a:t>Awards</a:t>
            </a:r>
            <a:endParaRPr lang="en-US" dirty="0" smtClean="0"/>
          </a:p>
          <a:p>
            <a:pPr lvl="1">
              <a:buFont typeface="Courier New" panose="02070309020205020404" pitchFamily="49" charset="0"/>
              <a:buChar char="o"/>
            </a:pPr>
            <a:r>
              <a:rPr lang="en-US" dirty="0" smtClean="0"/>
              <a:t>Spotlight Awards</a:t>
            </a:r>
          </a:p>
          <a:p>
            <a:pPr lvl="1">
              <a:buFont typeface="Courier New" panose="02070309020205020404" pitchFamily="49" charset="0"/>
              <a:buChar char="o"/>
            </a:pPr>
            <a:r>
              <a:rPr lang="en-US" dirty="0" smtClean="0"/>
              <a:t>Retail Awards</a:t>
            </a:r>
            <a:endParaRPr lang="en-US" dirty="0"/>
          </a:p>
          <a:p>
            <a:pPr>
              <a:buFont typeface="Wingdings" panose="05000000000000000000" pitchFamily="2" charset="2"/>
              <a:buChar char="q"/>
            </a:pPr>
            <a:r>
              <a:rPr lang="en-US" sz="1600" dirty="0" smtClean="0"/>
              <a:t>Reward </a:t>
            </a:r>
            <a:r>
              <a:rPr lang="en-US" sz="1600" dirty="0"/>
              <a:t>payout</a:t>
            </a:r>
          </a:p>
        </p:txBody>
      </p:sp>
      <p:sp>
        <p:nvSpPr>
          <p:cNvPr id="3" name="Title 1"/>
          <p:cNvSpPr txBox="1">
            <a:spLocks/>
          </p:cNvSpPr>
          <p:nvPr/>
        </p:nvSpPr>
        <p:spPr>
          <a:xfrm>
            <a:off x="-24" y="341330"/>
            <a:ext cx="7543824" cy="725470"/>
          </a:xfrm>
          <a:prstGeom prst="rect">
            <a:avLst/>
          </a:prstGeom>
          <a:ln>
            <a:noFill/>
          </a:ln>
        </p:spPr>
        <p:txBody>
          <a:bodyPr vert="horz" lIns="91440" tIns="45720" rIns="91440" bIns="45720" rtlCol="0" anchor="ctr">
            <a:normAutofit/>
          </a:bodyPr>
          <a:lstStyle>
            <a:lvl1pPr algn="l" defTabSz="914400" rtl="0" eaLnBrk="1" latinLnBrk="0" hangingPunct="1">
              <a:spcBef>
                <a:spcPct val="0"/>
              </a:spcBef>
              <a:buNone/>
              <a:defRPr sz="2900" b="1" kern="1200">
                <a:solidFill>
                  <a:srgbClr val="FFFF00"/>
                </a:solidFill>
                <a:latin typeface="+mj-lt"/>
                <a:ea typeface="+mj-ea"/>
                <a:cs typeface="+mj-cs"/>
              </a:defRPr>
            </a:lvl1pPr>
          </a:lstStyle>
          <a:p>
            <a:r>
              <a:rPr lang="en-US" sz="2400" dirty="0" smtClean="0"/>
              <a:t>The Agenda</a:t>
            </a:r>
          </a:p>
        </p:txBody>
      </p:sp>
    </p:spTree>
    <p:extLst>
      <p:ext uri="{BB962C8B-B14F-4D97-AF65-F5344CB8AC3E}">
        <p14:creationId xmlns:p14="http://schemas.microsoft.com/office/powerpoint/2010/main" val="10068383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Isosceles Triangle 42"/>
          <p:cNvSpPr/>
          <p:nvPr/>
        </p:nvSpPr>
        <p:spPr>
          <a:xfrm>
            <a:off x="36488" y="3760377"/>
            <a:ext cx="2971800" cy="3072574"/>
          </a:xfrm>
          <a:prstGeom prst="triangle">
            <a:avLst/>
          </a:prstGeom>
          <a:solidFill>
            <a:schemeClr val="accent1">
              <a:lumMod val="75000"/>
            </a:schemeClr>
          </a:solidFill>
          <a:ln>
            <a:solidFill>
              <a:schemeClr val="accent1">
                <a:lumMod val="7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1026" name="Picture 2" descr="D:\Arvind\Arvind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596" y="1322476"/>
            <a:ext cx="841621" cy="219172"/>
          </a:xfrm>
          <a:prstGeom prst="rect">
            <a:avLst/>
          </a:prstGeom>
          <a:noFill/>
          <a:extLst>
            <a:ext uri="{909E8E84-426E-40DD-AFC4-6F175D3DCCD1}">
              <a14:hiddenFill xmlns:a14="http://schemas.microsoft.com/office/drawing/2010/main">
                <a:solidFill>
                  <a:srgbClr val="FFFFFF"/>
                </a:solidFill>
              </a14:hiddenFill>
            </a:ext>
          </a:extLst>
        </p:spPr>
      </p:pic>
      <p:sp>
        <p:nvSpPr>
          <p:cNvPr id="6" name="Isosceles Triangle 5"/>
          <p:cNvSpPr/>
          <p:nvPr/>
        </p:nvSpPr>
        <p:spPr>
          <a:xfrm>
            <a:off x="5486400" y="3772915"/>
            <a:ext cx="2971800" cy="3072574"/>
          </a:xfrm>
          <a:prstGeom prst="triangle">
            <a:avLst/>
          </a:prstGeom>
          <a:solidFill>
            <a:schemeClr val="accent1">
              <a:lumMod val="75000"/>
            </a:schemeClr>
          </a:solidFill>
          <a:ln>
            <a:solidFill>
              <a:schemeClr val="accent1">
                <a:lumMod val="7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7" name="Group 6"/>
          <p:cNvGrpSpPr/>
          <p:nvPr/>
        </p:nvGrpSpPr>
        <p:grpSpPr>
          <a:xfrm>
            <a:off x="5913435" y="4539166"/>
            <a:ext cx="2297547" cy="493803"/>
            <a:chOff x="1963698" y="406796"/>
            <a:chExt cx="4089460" cy="722312"/>
          </a:xfrm>
        </p:grpSpPr>
        <p:sp>
          <p:nvSpPr>
            <p:cNvPr id="17" name="Rounded Rectangle 16"/>
            <p:cNvSpPr/>
            <p:nvPr/>
          </p:nvSpPr>
          <p:spPr>
            <a:xfrm>
              <a:off x="1963698" y="406796"/>
              <a:ext cx="4089460" cy="722312"/>
            </a:xfrm>
            <a:prstGeom prst="roundRect">
              <a:avLst/>
            </a:prstGeom>
            <a:ln>
              <a:solidFill>
                <a:schemeClr val="accent1">
                  <a:lumMod val="40000"/>
                  <a:lumOff val="6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ounded Rectangle 5"/>
            <p:cNvSpPr/>
            <p:nvPr/>
          </p:nvSpPr>
          <p:spPr>
            <a:xfrm>
              <a:off x="1998959" y="442056"/>
              <a:ext cx="4018940" cy="65179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dirty="0" smtClean="0">
                  <a:solidFill>
                    <a:schemeClr val="tx1"/>
                  </a:solidFill>
                </a:rPr>
                <a:t>Attract, retain and motivate employees</a:t>
              </a:r>
              <a:endParaRPr lang="en-IN" sz="1400" kern="1200" dirty="0">
                <a:solidFill>
                  <a:schemeClr val="tx1"/>
                </a:solidFill>
              </a:endParaRPr>
            </a:p>
          </p:txBody>
        </p:sp>
      </p:grpSp>
      <p:sp>
        <p:nvSpPr>
          <p:cNvPr id="16" name="Rounded Rectangle 7"/>
          <p:cNvSpPr/>
          <p:nvPr/>
        </p:nvSpPr>
        <p:spPr>
          <a:xfrm>
            <a:off x="445286" y="4086846"/>
            <a:ext cx="2731153" cy="60369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IN" sz="1400" kern="1200" dirty="0">
              <a:solidFill>
                <a:schemeClr val="tx1"/>
              </a:solidFill>
            </a:endParaRPr>
          </a:p>
        </p:txBody>
      </p:sp>
      <p:grpSp>
        <p:nvGrpSpPr>
          <p:cNvPr id="9" name="Group 8"/>
          <p:cNvGrpSpPr/>
          <p:nvPr/>
        </p:nvGrpSpPr>
        <p:grpSpPr>
          <a:xfrm>
            <a:off x="5913435" y="5350567"/>
            <a:ext cx="2297547" cy="493803"/>
            <a:chOff x="1963699" y="2032000"/>
            <a:chExt cx="4089460" cy="722312"/>
          </a:xfrm>
        </p:grpSpPr>
        <p:sp>
          <p:nvSpPr>
            <p:cNvPr id="13" name="Rounded Rectangle 12"/>
            <p:cNvSpPr/>
            <p:nvPr/>
          </p:nvSpPr>
          <p:spPr>
            <a:xfrm>
              <a:off x="1963699" y="2032000"/>
              <a:ext cx="4089460" cy="722312"/>
            </a:xfrm>
            <a:prstGeom prst="roundRect">
              <a:avLst/>
            </a:prstGeom>
            <a:ln>
              <a:solidFill>
                <a:schemeClr val="accent1">
                  <a:lumMod val="40000"/>
                  <a:lumOff val="6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Rounded Rectangle 9"/>
            <p:cNvSpPr/>
            <p:nvPr/>
          </p:nvSpPr>
          <p:spPr>
            <a:xfrm>
              <a:off x="1998960" y="2067260"/>
              <a:ext cx="4018941" cy="65179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dirty="0" smtClean="0">
                  <a:solidFill>
                    <a:schemeClr val="tx1"/>
                  </a:solidFill>
                </a:rPr>
                <a:t>Reinforce performance and behaviors outputs</a:t>
              </a:r>
              <a:endParaRPr lang="en-IN" sz="1400" b="0" kern="1200" dirty="0">
                <a:solidFill>
                  <a:schemeClr val="tx1"/>
                </a:solidFill>
              </a:endParaRPr>
            </a:p>
          </p:txBody>
        </p:sp>
      </p:grpSp>
      <p:grpSp>
        <p:nvGrpSpPr>
          <p:cNvPr id="10" name="Group 9"/>
          <p:cNvGrpSpPr/>
          <p:nvPr/>
        </p:nvGrpSpPr>
        <p:grpSpPr>
          <a:xfrm>
            <a:off x="5913435" y="6163168"/>
            <a:ext cx="2297547" cy="493803"/>
            <a:chOff x="1963699" y="2844601"/>
            <a:chExt cx="4089460" cy="722312"/>
          </a:xfrm>
        </p:grpSpPr>
        <p:sp>
          <p:nvSpPr>
            <p:cNvPr id="11" name="Rounded Rectangle 10"/>
            <p:cNvSpPr/>
            <p:nvPr/>
          </p:nvSpPr>
          <p:spPr>
            <a:xfrm>
              <a:off x="1963699" y="2844601"/>
              <a:ext cx="4089460" cy="722312"/>
            </a:xfrm>
            <a:prstGeom prst="roundRect">
              <a:avLst/>
            </a:prstGeom>
            <a:ln>
              <a:solidFill>
                <a:schemeClr val="accent1">
                  <a:lumMod val="40000"/>
                  <a:lumOff val="6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en-US" sz="1400" dirty="0" smtClean="0"/>
                <a:t>External Competitiveness </a:t>
              </a:r>
              <a:endParaRPr lang="en-IN" sz="1400" dirty="0"/>
            </a:p>
          </p:txBody>
        </p:sp>
        <p:sp>
          <p:nvSpPr>
            <p:cNvPr id="12" name="Rounded Rectangle 11"/>
            <p:cNvSpPr/>
            <p:nvPr/>
          </p:nvSpPr>
          <p:spPr>
            <a:xfrm>
              <a:off x="1998959" y="2879861"/>
              <a:ext cx="4018940" cy="65179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algn="ctr" defTabSz="622300">
                <a:lnSpc>
                  <a:spcPct val="90000"/>
                </a:lnSpc>
                <a:spcBef>
                  <a:spcPct val="0"/>
                </a:spcBef>
                <a:spcAft>
                  <a:spcPct val="35000"/>
                </a:spcAft>
              </a:pPr>
              <a:endParaRPr lang="en-US" sz="1400" dirty="0">
                <a:solidFill>
                  <a:schemeClr val="tx1"/>
                </a:solidFill>
              </a:endParaRPr>
            </a:p>
            <a:p>
              <a:pPr algn="ctr" defTabSz="622300">
                <a:lnSpc>
                  <a:spcPct val="90000"/>
                </a:lnSpc>
                <a:spcBef>
                  <a:spcPct val="0"/>
                </a:spcBef>
                <a:spcAft>
                  <a:spcPct val="35000"/>
                </a:spcAft>
              </a:pPr>
              <a:r>
                <a:rPr lang="en-US" sz="1400" dirty="0" smtClean="0">
                  <a:solidFill>
                    <a:schemeClr val="tx1"/>
                  </a:solidFill>
                </a:rPr>
                <a:t> </a:t>
              </a:r>
              <a:endParaRPr lang="en-IN" sz="1400" dirty="0">
                <a:solidFill>
                  <a:schemeClr val="tx1"/>
                </a:solidFill>
              </a:endParaRPr>
            </a:p>
            <a:p>
              <a:pPr lvl="0" algn="ctr" defTabSz="622300">
                <a:lnSpc>
                  <a:spcPct val="90000"/>
                </a:lnSpc>
                <a:spcBef>
                  <a:spcPct val="0"/>
                </a:spcBef>
                <a:spcAft>
                  <a:spcPct val="35000"/>
                </a:spcAft>
              </a:pPr>
              <a:endParaRPr lang="en-IN" sz="1400" kern="1200" dirty="0">
                <a:solidFill>
                  <a:schemeClr val="tx1"/>
                </a:solidFill>
              </a:endParaRPr>
            </a:p>
          </p:txBody>
        </p:sp>
      </p:grpSp>
      <p:grpSp>
        <p:nvGrpSpPr>
          <p:cNvPr id="2" name="Group 1"/>
          <p:cNvGrpSpPr/>
          <p:nvPr/>
        </p:nvGrpSpPr>
        <p:grpSpPr>
          <a:xfrm>
            <a:off x="4526975" y="989429"/>
            <a:ext cx="4589729" cy="2514600"/>
            <a:chOff x="4343400" y="990600"/>
            <a:chExt cx="4589729" cy="2514600"/>
          </a:xfrm>
        </p:grpSpPr>
        <p:grpSp>
          <p:nvGrpSpPr>
            <p:cNvPr id="21" name="Group 4"/>
            <p:cNvGrpSpPr/>
            <p:nvPr/>
          </p:nvGrpSpPr>
          <p:grpSpPr>
            <a:xfrm>
              <a:off x="4768384" y="2621269"/>
              <a:ext cx="424984" cy="409727"/>
              <a:chOff x="16278225" y="5267325"/>
              <a:chExt cx="13077825" cy="13081001"/>
            </a:xfrm>
            <a:solidFill>
              <a:schemeClr val="accent1">
                <a:lumMod val="50000"/>
              </a:schemeClr>
            </a:solidFill>
          </p:grpSpPr>
          <p:sp>
            <p:nvSpPr>
              <p:cNvPr id="32" name="Freeform 75"/>
              <p:cNvSpPr>
                <a:spLocks/>
              </p:cNvSpPr>
              <p:nvPr/>
            </p:nvSpPr>
            <p:spPr bwMode="auto">
              <a:xfrm>
                <a:off x="21736050" y="5267325"/>
                <a:ext cx="7620000" cy="7612063"/>
              </a:xfrm>
              <a:custGeom>
                <a:avLst/>
                <a:gdLst/>
                <a:ahLst/>
                <a:cxnLst>
                  <a:cxn ang="0">
                    <a:pos x="117" y="591"/>
                  </a:cxn>
                  <a:cxn ang="0">
                    <a:pos x="117" y="682"/>
                  </a:cxn>
                  <a:cxn ang="0">
                    <a:pos x="208" y="682"/>
                  </a:cxn>
                  <a:cxn ang="0">
                    <a:pos x="336" y="554"/>
                  </a:cxn>
                  <a:cxn ang="0">
                    <a:pos x="336" y="735"/>
                  </a:cxn>
                  <a:cxn ang="0">
                    <a:pos x="400" y="799"/>
                  </a:cxn>
                  <a:cxn ang="0">
                    <a:pos x="464" y="735"/>
                  </a:cxn>
                  <a:cxn ang="0">
                    <a:pos x="464" y="554"/>
                  </a:cxn>
                  <a:cxn ang="0">
                    <a:pos x="592" y="682"/>
                  </a:cxn>
                  <a:cxn ang="0">
                    <a:pos x="683" y="682"/>
                  </a:cxn>
                  <a:cxn ang="0">
                    <a:pos x="683" y="591"/>
                  </a:cxn>
                  <a:cxn ang="0">
                    <a:pos x="555" y="464"/>
                  </a:cxn>
                  <a:cxn ang="0">
                    <a:pos x="736" y="464"/>
                  </a:cxn>
                  <a:cxn ang="0">
                    <a:pos x="800" y="399"/>
                  </a:cxn>
                  <a:cxn ang="0">
                    <a:pos x="736" y="335"/>
                  </a:cxn>
                  <a:cxn ang="0">
                    <a:pos x="555" y="335"/>
                  </a:cxn>
                  <a:cxn ang="0">
                    <a:pos x="683" y="207"/>
                  </a:cxn>
                  <a:cxn ang="0">
                    <a:pos x="683" y="117"/>
                  </a:cxn>
                  <a:cxn ang="0">
                    <a:pos x="592" y="117"/>
                  </a:cxn>
                  <a:cxn ang="0">
                    <a:pos x="464" y="244"/>
                  </a:cxn>
                  <a:cxn ang="0">
                    <a:pos x="464" y="64"/>
                  </a:cxn>
                  <a:cxn ang="0">
                    <a:pos x="400" y="0"/>
                  </a:cxn>
                  <a:cxn ang="0">
                    <a:pos x="336" y="64"/>
                  </a:cxn>
                  <a:cxn ang="0">
                    <a:pos x="336" y="245"/>
                  </a:cxn>
                  <a:cxn ang="0">
                    <a:pos x="208" y="117"/>
                  </a:cxn>
                  <a:cxn ang="0">
                    <a:pos x="117" y="117"/>
                  </a:cxn>
                  <a:cxn ang="0">
                    <a:pos x="117" y="207"/>
                  </a:cxn>
                  <a:cxn ang="0">
                    <a:pos x="245" y="335"/>
                  </a:cxn>
                  <a:cxn ang="0">
                    <a:pos x="65" y="335"/>
                  </a:cxn>
                  <a:cxn ang="0">
                    <a:pos x="0" y="399"/>
                  </a:cxn>
                  <a:cxn ang="0">
                    <a:pos x="65" y="464"/>
                  </a:cxn>
                  <a:cxn ang="0">
                    <a:pos x="245" y="464"/>
                  </a:cxn>
                  <a:cxn ang="0">
                    <a:pos x="117" y="591"/>
                  </a:cxn>
                </a:cxnLst>
                <a:rect l="0" t="0" r="r" b="b"/>
                <a:pathLst>
                  <a:path w="800" h="799">
                    <a:moveTo>
                      <a:pt x="117" y="591"/>
                    </a:moveTo>
                    <a:cubicBezTo>
                      <a:pt x="92" y="616"/>
                      <a:pt x="92" y="657"/>
                      <a:pt x="117" y="682"/>
                    </a:cubicBezTo>
                    <a:cubicBezTo>
                      <a:pt x="143" y="707"/>
                      <a:pt x="183" y="707"/>
                      <a:pt x="208" y="682"/>
                    </a:cubicBezTo>
                    <a:lnTo>
                      <a:pt x="336" y="554"/>
                    </a:lnTo>
                    <a:lnTo>
                      <a:pt x="336" y="735"/>
                    </a:lnTo>
                    <a:cubicBezTo>
                      <a:pt x="336" y="770"/>
                      <a:pt x="365" y="799"/>
                      <a:pt x="400" y="799"/>
                    </a:cubicBezTo>
                    <a:cubicBezTo>
                      <a:pt x="435" y="799"/>
                      <a:pt x="464" y="770"/>
                      <a:pt x="464" y="735"/>
                    </a:cubicBezTo>
                    <a:lnTo>
                      <a:pt x="464" y="554"/>
                    </a:lnTo>
                    <a:lnTo>
                      <a:pt x="592" y="682"/>
                    </a:lnTo>
                    <a:cubicBezTo>
                      <a:pt x="617" y="707"/>
                      <a:pt x="658" y="707"/>
                      <a:pt x="683" y="682"/>
                    </a:cubicBezTo>
                    <a:cubicBezTo>
                      <a:pt x="708" y="657"/>
                      <a:pt x="708" y="616"/>
                      <a:pt x="683" y="591"/>
                    </a:cubicBezTo>
                    <a:lnTo>
                      <a:pt x="555" y="464"/>
                    </a:lnTo>
                    <a:lnTo>
                      <a:pt x="736" y="464"/>
                    </a:lnTo>
                    <a:cubicBezTo>
                      <a:pt x="771" y="464"/>
                      <a:pt x="800" y="435"/>
                      <a:pt x="800" y="399"/>
                    </a:cubicBezTo>
                    <a:cubicBezTo>
                      <a:pt x="800" y="364"/>
                      <a:pt x="771" y="335"/>
                      <a:pt x="736" y="335"/>
                    </a:cubicBezTo>
                    <a:lnTo>
                      <a:pt x="555" y="335"/>
                    </a:lnTo>
                    <a:lnTo>
                      <a:pt x="683" y="207"/>
                    </a:lnTo>
                    <a:cubicBezTo>
                      <a:pt x="708" y="182"/>
                      <a:pt x="708" y="142"/>
                      <a:pt x="683" y="117"/>
                    </a:cubicBezTo>
                    <a:cubicBezTo>
                      <a:pt x="658" y="92"/>
                      <a:pt x="617" y="92"/>
                      <a:pt x="592" y="117"/>
                    </a:cubicBezTo>
                    <a:lnTo>
                      <a:pt x="464" y="244"/>
                    </a:lnTo>
                    <a:lnTo>
                      <a:pt x="464" y="64"/>
                    </a:lnTo>
                    <a:cubicBezTo>
                      <a:pt x="464" y="29"/>
                      <a:pt x="436" y="0"/>
                      <a:pt x="400" y="0"/>
                    </a:cubicBezTo>
                    <a:cubicBezTo>
                      <a:pt x="365" y="0"/>
                      <a:pt x="336" y="29"/>
                      <a:pt x="336" y="64"/>
                    </a:cubicBezTo>
                    <a:lnTo>
                      <a:pt x="336" y="245"/>
                    </a:lnTo>
                    <a:lnTo>
                      <a:pt x="208" y="117"/>
                    </a:lnTo>
                    <a:cubicBezTo>
                      <a:pt x="183" y="92"/>
                      <a:pt x="143" y="92"/>
                      <a:pt x="117" y="117"/>
                    </a:cubicBezTo>
                    <a:cubicBezTo>
                      <a:pt x="92" y="142"/>
                      <a:pt x="92" y="182"/>
                      <a:pt x="117" y="207"/>
                    </a:cubicBezTo>
                    <a:lnTo>
                      <a:pt x="245" y="335"/>
                    </a:lnTo>
                    <a:lnTo>
                      <a:pt x="65" y="335"/>
                    </a:lnTo>
                    <a:cubicBezTo>
                      <a:pt x="29" y="335"/>
                      <a:pt x="0" y="364"/>
                      <a:pt x="0" y="399"/>
                    </a:cubicBezTo>
                    <a:cubicBezTo>
                      <a:pt x="0" y="435"/>
                      <a:pt x="29" y="464"/>
                      <a:pt x="65" y="464"/>
                    </a:cubicBezTo>
                    <a:lnTo>
                      <a:pt x="245" y="464"/>
                    </a:lnTo>
                    <a:lnTo>
                      <a:pt x="117" y="59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3" name="Freeform 76"/>
              <p:cNvSpPr>
                <a:spLocks/>
              </p:cNvSpPr>
              <p:nvPr/>
            </p:nvSpPr>
            <p:spPr bwMode="auto">
              <a:xfrm>
                <a:off x="16278225" y="12450763"/>
                <a:ext cx="5895975" cy="5897563"/>
              </a:xfrm>
              <a:custGeom>
                <a:avLst/>
                <a:gdLst/>
                <a:ahLst/>
                <a:cxnLst>
                  <a:cxn ang="0">
                    <a:pos x="619" y="484"/>
                  </a:cxn>
                  <a:cxn ang="0">
                    <a:pos x="555" y="548"/>
                  </a:cxn>
                  <a:cxn ang="0">
                    <a:pos x="491" y="484"/>
                  </a:cxn>
                  <a:cxn ang="0">
                    <a:pos x="491" y="219"/>
                  </a:cxn>
                  <a:cxn ang="0">
                    <a:pos x="116" y="594"/>
                  </a:cxn>
                  <a:cxn ang="0">
                    <a:pos x="25" y="593"/>
                  </a:cxn>
                  <a:cxn ang="0">
                    <a:pos x="25" y="503"/>
                  </a:cxn>
                  <a:cxn ang="0">
                    <a:pos x="400" y="128"/>
                  </a:cxn>
                  <a:cxn ang="0">
                    <a:pos x="135" y="128"/>
                  </a:cxn>
                  <a:cxn ang="0">
                    <a:pos x="71" y="64"/>
                  </a:cxn>
                  <a:cxn ang="0">
                    <a:pos x="135" y="0"/>
                  </a:cxn>
                  <a:cxn ang="0">
                    <a:pos x="554" y="0"/>
                  </a:cxn>
                  <a:cxn ang="0">
                    <a:pos x="600" y="19"/>
                  </a:cxn>
                  <a:cxn ang="0">
                    <a:pos x="619" y="64"/>
                  </a:cxn>
                  <a:cxn ang="0">
                    <a:pos x="619" y="484"/>
                  </a:cxn>
                </a:cxnLst>
                <a:rect l="0" t="0" r="r" b="b"/>
                <a:pathLst>
                  <a:path w="619" h="619">
                    <a:moveTo>
                      <a:pt x="619" y="484"/>
                    </a:moveTo>
                    <a:cubicBezTo>
                      <a:pt x="619" y="519"/>
                      <a:pt x="590" y="548"/>
                      <a:pt x="555" y="548"/>
                    </a:cubicBezTo>
                    <a:cubicBezTo>
                      <a:pt x="519" y="548"/>
                      <a:pt x="491" y="519"/>
                      <a:pt x="491" y="484"/>
                    </a:cubicBezTo>
                    <a:lnTo>
                      <a:pt x="491" y="219"/>
                    </a:lnTo>
                    <a:lnTo>
                      <a:pt x="116" y="594"/>
                    </a:lnTo>
                    <a:cubicBezTo>
                      <a:pt x="91" y="619"/>
                      <a:pt x="50" y="619"/>
                      <a:pt x="25" y="593"/>
                    </a:cubicBezTo>
                    <a:cubicBezTo>
                      <a:pt x="0" y="569"/>
                      <a:pt x="0" y="528"/>
                      <a:pt x="25" y="503"/>
                    </a:cubicBezTo>
                    <a:lnTo>
                      <a:pt x="400" y="128"/>
                    </a:lnTo>
                    <a:lnTo>
                      <a:pt x="135" y="128"/>
                    </a:lnTo>
                    <a:cubicBezTo>
                      <a:pt x="99" y="128"/>
                      <a:pt x="71" y="99"/>
                      <a:pt x="71" y="64"/>
                    </a:cubicBezTo>
                    <a:cubicBezTo>
                      <a:pt x="71" y="28"/>
                      <a:pt x="99" y="0"/>
                      <a:pt x="135" y="0"/>
                    </a:cubicBezTo>
                    <a:lnTo>
                      <a:pt x="554" y="0"/>
                    </a:lnTo>
                    <a:cubicBezTo>
                      <a:pt x="571" y="0"/>
                      <a:pt x="587" y="6"/>
                      <a:pt x="600" y="19"/>
                    </a:cubicBezTo>
                    <a:cubicBezTo>
                      <a:pt x="612" y="31"/>
                      <a:pt x="619" y="48"/>
                      <a:pt x="619" y="64"/>
                    </a:cubicBezTo>
                    <a:lnTo>
                      <a:pt x="619" y="4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grpSp>
        <p:grpSp>
          <p:nvGrpSpPr>
            <p:cNvPr id="22" name="Group 8"/>
            <p:cNvGrpSpPr/>
            <p:nvPr/>
          </p:nvGrpSpPr>
          <p:grpSpPr>
            <a:xfrm>
              <a:off x="4343400" y="1598414"/>
              <a:ext cx="1335663" cy="1488760"/>
              <a:chOff x="2214546" y="3531635"/>
              <a:chExt cx="1571636" cy="1826191"/>
            </a:xfrm>
            <a:solidFill>
              <a:schemeClr val="accent1">
                <a:lumMod val="50000"/>
              </a:schemeClr>
            </a:solidFill>
          </p:grpSpPr>
          <p:sp>
            <p:nvSpPr>
              <p:cNvPr id="30" name="Freeform 49"/>
              <p:cNvSpPr>
                <a:spLocks/>
              </p:cNvSpPr>
              <p:nvPr/>
            </p:nvSpPr>
            <p:spPr bwMode="auto">
              <a:xfrm>
                <a:off x="2214546" y="3531635"/>
                <a:ext cx="1571636" cy="1826191"/>
              </a:xfrm>
              <a:custGeom>
                <a:avLst/>
                <a:gdLst/>
                <a:ahLst/>
                <a:cxnLst>
                  <a:cxn ang="0">
                    <a:pos x="0" y="344"/>
                  </a:cxn>
                  <a:cxn ang="0">
                    <a:pos x="655" y="348"/>
                  </a:cxn>
                  <a:cxn ang="0">
                    <a:pos x="654" y="6313"/>
                  </a:cxn>
                  <a:cxn ang="0">
                    <a:pos x="0" y="6317"/>
                  </a:cxn>
                  <a:cxn ang="0">
                    <a:pos x="1" y="6657"/>
                  </a:cxn>
                  <a:cxn ang="0">
                    <a:pos x="3826" y="6656"/>
                  </a:cxn>
                  <a:cxn ang="0">
                    <a:pos x="3826" y="6314"/>
                  </a:cxn>
                  <a:cxn ang="0">
                    <a:pos x="3136" y="6312"/>
                  </a:cxn>
                  <a:cxn ang="0">
                    <a:pos x="3136" y="344"/>
                  </a:cxn>
                  <a:cxn ang="0">
                    <a:pos x="3826" y="343"/>
                  </a:cxn>
                  <a:cxn ang="0">
                    <a:pos x="3826" y="0"/>
                  </a:cxn>
                  <a:cxn ang="0">
                    <a:pos x="0" y="2"/>
                  </a:cxn>
                  <a:cxn ang="0">
                    <a:pos x="0" y="344"/>
                  </a:cxn>
                </a:cxnLst>
                <a:rect l="0" t="0" r="r" b="b"/>
                <a:pathLst>
                  <a:path w="3826" h="6657">
                    <a:moveTo>
                      <a:pt x="0" y="344"/>
                    </a:moveTo>
                    <a:lnTo>
                      <a:pt x="655" y="348"/>
                    </a:lnTo>
                    <a:lnTo>
                      <a:pt x="654" y="6313"/>
                    </a:lnTo>
                    <a:lnTo>
                      <a:pt x="0" y="6317"/>
                    </a:lnTo>
                    <a:lnTo>
                      <a:pt x="1" y="6657"/>
                    </a:lnTo>
                    <a:lnTo>
                      <a:pt x="3826" y="6656"/>
                    </a:lnTo>
                    <a:lnTo>
                      <a:pt x="3826" y="6314"/>
                    </a:lnTo>
                    <a:lnTo>
                      <a:pt x="3136" y="6312"/>
                    </a:lnTo>
                    <a:lnTo>
                      <a:pt x="3136" y="344"/>
                    </a:lnTo>
                    <a:lnTo>
                      <a:pt x="3826" y="343"/>
                    </a:lnTo>
                    <a:lnTo>
                      <a:pt x="3826" y="0"/>
                    </a:lnTo>
                    <a:lnTo>
                      <a:pt x="0" y="2"/>
                    </a:lnTo>
                    <a:lnTo>
                      <a:pt x="0" y="344"/>
                    </a:lnTo>
                    <a:close/>
                  </a:path>
                </a:pathLst>
              </a:custGeom>
              <a:solidFill>
                <a:schemeClr val="bg1"/>
              </a:solidFill>
              <a:ln w="9525">
                <a:solidFill>
                  <a:schemeClr val="accent1">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sz="1300" dirty="0">
                  <a:latin typeface="+mn-lt"/>
                </a:endParaRPr>
              </a:p>
            </p:txBody>
          </p:sp>
          <p:sp>
            <p:nvSpPr>
              <p:cNvPr id="31" name="TextBox 30"/>
              <p:cNvSpPr txBox="1"/>
              <p:nvPr/>
            </p:nvSpPr>
            <p:spPr>
              <a:xfrm rot="16200000">
                <a:off x="2216293" y="4418673"/>
                <a:ext cx="1361455" cy="344044"/>
              </a:xfrm>
              <a:prstGeom prst="rect">
                <a:avLst/>
              </a:prstGeom>
              <a:noFill/>
            </p:spPr>
            <p:txBody>
              <a:bodyPr wrap="square" rtlCol="0">
                <a:spAutoFit/>
              </a:bodyPr>
              <a:lstStyle/>
              <a:p>
                <a:pPr algn="ctr"/>
                <a:r>
                  <a:rPr lang="en-US" sz="1300" b="1" dirty="0" smtClean="0"/>
                  <a:t>Sincere</a:t>
                </a:r>
                <a:endParaRPr lang="en-US" sz="1300" b="1" dirty="0"/>
              </a:p>
            </p:txBody>
          </p:sp>
        </p:grpSp>
        <p:sp>
          <p:nvSpPr>
            <p:cNvPr id="23" name="Freeform 51"/>
            <p:cNvSpPr>
              <a:spLocks/>
            </p:cNvSpPr>
            <p:nvPr/>
          </p:nvSpPr>
          <p:spPr bwMode="auto">
            <a:xfrm>
              <a:off x="7464416" y="1598414"/>
              <a:ext cx="1223928" cy="1488760"/>
            </a:xfrm>
            <a:custGeom>
              <a:avLst/>
              <a:gdLst/>
              <a:ahLst/>
              <a:cxnLst>
                <a:cxn ang="0">
                  <a:pos x="0" y="344"/>
                </a:cxn>
                <a:cxn ang="0">
                  <a:pos x="655" y="348"/>
                </a:cxn>
                <a:cxn ang="0">
                  <a:pos x="654" y="6313"/>
                </a:cxn>
                <a:cxn ang="0">
                  <a:pos x="0" y="6317"/>
                </a:cxn>
                <a:cxn ang="0">
                  <a:pos x="1" y="6657"/>
                </a:cxn>
                <a:cxn ang="0">
                  <a:pos x="3826" y="6656"/>
                </a:cxn>
                <a:cxn ang="0">
                  <a:pos x="3826" y="6314"/>
                </a:cxn>
                <a:cxn ang="0">
                  <a:pos x="3135" y="6312"/>
                </a:cxn>
                <a:cxn ang="0">
                  <a:pos x="3135" y="344"/>
                </a:cxn>
                <a:cxn ang="0">
                  <a:pos x="3826" y="343"/>
                </a:cxn>
                <a:cxn ang="0">
                  <a:pos x="3826" y="0"/>
                </a:cxn>
                <a:cxn ang="0">
                  <a:pos x="0" y="2"/>
                </a:cxn>
                <a:cxn ang="0">
                  <a:pos x="0" y="344"/>
                </a:cxn>
              </a:cxnLst>
              <a:rect l="0" t="0" r="r" b="b"/>
              <a:pathLst>
                <a:path w="3826" h="6657">
                  <a:moveTo>
                    <a:pt x="0" y="344"/>
                  </a:moveTo>
                  <a:lnTo>
                    <a:pt x="655" y="348"/>
                  </a:lnTo>
                  <a:lnTo>
                    <a:pt x="654" y="6313"/>
                  </a:lnTo>
                  <a:lnTo>
                    <a:pt x="0" y="6317"/>
                  </a:lnTo>
                  <a:lnTo>
                    <a:pt x="1" y="6657"/>
                  </a:lnTo>
                  <a:lnTo>
                    <a:pt x="3826" y="6656"/>
                  </a:lnTo>
                  <a:lnTo>
                    <a:pt x="3826" y="6314"/>
                  </a:lnTo>
                  <a:lnTo>
                    <a:pt x="3135" y="6312"/>
                  </a:lnTo>
                  <a:lnTo>
                    <a:pt x="3135" y="344"/>
                  </a:lnTo>
                  <a:lnTo>
                    <a:pt x="3826" y="343"/>
                  </a:lnTo>
                  <a:lnTo>
                    <a:pt x="3826" y="0"/>
                  </a:lnTo>
                  <a:lnTo>
                    <a:pt x="0" y="2"/>
                  </a:lnTo>
                  <a:lnTo>
                    <a:pt x="0" y="344"/>
                  </a:lnTo>
                  <a:close/>
                </a:path>
              </a:pathLst>
            </a:custGeom>
            <a:solidFill>
              <a:schemeClr val="bg1"/>
            </a:solidFill>
            <a:ln w="9525">
              <a:solidFill>
                <a:schemeClr val="accent1">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4" name="TextBox 23"/>
            <p:cNvSpPr txBox="1"/>
            <p:nvPr/>
          </p:nvSpPr>
          <p:spPr>
            <a:xfrm rot="16200000">
              <a:off x="7646297" y="2226025"/>
              <a:ext cx="903103" cy="292388"/>
            </a:xfrm>
            <a:prstGeom prst="rect">
              <a:avLst/>
            </a:prstGeom>
            <a:noFill/>
            <a:ln>
              <a:noFill/>
            </a:ln>
          </p:spPr>
          <p:txBody>
            <a:bodyPr wrap="square" rtlCol="0">
              <a:spAutoFit/>
            </a:bodyPr>
            <a:lstStyle/>
            <a:p>
              <a:pPr algn="ctr"/>
              <a:r>
                <a:rPr lang="en-US" sz="1300" b="1" dirty="0" smtClean="0"/>
                <a:t>Consistent</a:t>
              </a:r>
              <a:endParaRPr lang="en-US" sz="1300" b="1" dirty="0"/>
            </a:p>
          </p:txBody>
        </p:sp>
        <p:sp>
          <p:nvSpPr>
            <p:cNvPr id="25" name="Isosceles Triangle 24"/>
            <p:cNvSpPr/>
            <p:nvPr/>
          </p:nvSpPr>
          <p:spPr>
            <a:xfrm>
              <a:off x="4343400" y="990600"/>
              <a:ext cx="4589729" cy="535236"/>
            </a:xfrm>
            <a:prstGeom prst="triangle">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6" name="TextBox 25"/>
            <p:cNvSpPr txBox="1"/>
            <p:nvPr/>
          </p:nvSpPr>
          <p:spPr>
            <a:xfrm>
              <a:off x="5520689" y="1236925"/>
              <a:ext cx="2210877" cy="231167"/>
            </a:xfrm>
            <a:prstGeom prst="rect">
              <a:avLst/>
            </a:prstGeom>
            <a:noFill/>
            <a:ln>
              <a:noFill/>
            </a:ln>
          </p:spPr>
          <p:txBody>
            <a:bodyPr wrap="square" rtlCol="0">
              <a:spAutoFit/>
            </a:bodyPr>
            <a:lstStyle/>
            <a:p>
              <a:pPr algn="ctr">
                <a:lnSpc>
                  <a:spcPct val="90000"/>
                </a:lnSpc>
                <a:spcBef>
                  <a:spcPts val="100"/>
                </a:spcBef>
                <a:spcAft>
                  <a:spcPts val="100"/>
                </a:spcAft>
                <a:buClr>
                  <a:schemeClr val="bg1"/>
                </a:buClr>
              </a:pPr>
              <a:r>
                <a:rPr lang="en-US" sz="1600" dirty="0" smtClean="0"/>
                <a:t>What is Recognition</a:t>
              </a:r>
            </a:p>
          </p:txBody>
        </p:sp>
        <p:sp>
          <p:nvSpPr>
            <p:cNvPr id="27" name="Rectangle 26"/>
            <p:cNvSpPr/>
            <p:nvPr/>
          </p:nvSpPr>
          <p:spPr>
            <a:xfrm>
              <a:off x="4343400" y="3161460"/>
              <a:ext cx="4528533" cy="343740"/>
            </a:xfrm>
            <a:prstGeom prst="rect">
              <a:avLst/>
            </a:prstGeom>
            <a:solidFill>
              <a:schemeClr val="accent1">
                <a:lumMod val="75000"/>
              </a:schemeClr>
            </a:solidFill>
            <a:ln>
              <a:solidFill>
                <a:schemeClr val="accent1">
                  <a:lumMod val="40000"/>
                  <a:lumOff val="60000"/>
                </a:schemeClr>
              </a:solidFill>
            </a:ln>
            <a:effectLst/>
          </p:spPr>
          <p:txBody>
            <a:bodyPr wrap="square" rtlCol="0" anchor="ctr">
              <a:normAutofit/>
            </a:bodyPr>
            <a:lstStyle/>
            <a:p>
              <a:pPr algn="ctr">
                <a:lnSpc>
                  <a:spcPct val="90000"/>
                </a:lnSpc>
                <a:spcBef>
                  <a:spcPts val="100"/>
                </a:spcBef>
                <a:spcAft>
                  <a:spcPts val="100"/>
                </a:spcAft>
              </a:pPr>
              <a:r>
                <a:rPr lang="en-US" sz="1600" dirty="0" smtClean="0"/>
                <a:t>Arvind Applause Program</a:t>
              </a:r>
              <a:endParaRPr lang="en-US" sz="1600" dirty="0">
                <a:latin typeface="+mn-lt"/>
              </a:endParaRPr>
            </a:p>
          </p:txBody>
        </p:sp>
        <p:sp>
          <p:nvSpPr>
            <p:cNvPr id="28" name="Freeform 49"/>
            <p:cNvSpPr>
              <a:spLocks/>
            </p:cNvSpPr>
            <p:nvPr/>
          </p:nvSpPr>
          <p:spPr bwMode="auto">
            <a:xfrm>
              <a:off x="5945163" y="1598414"/>
              <a:ext cx="1335663" cy="1488760"/>
            </a:xfrm>
            <a:custGeom>
              <a:avLst/>
              <a:gdLst/>
              <a:ahLst/>
              <a:cxnLst>
                <a:cxn ang="0">
                  <a:pos x="0" y="344"/>
                </a:cxn>
                <a:cxn ang="0">
                  <a:pos x="655" y="348"/>
                </a:cxn>
                <a:cxn ang="0">
                  <a:pos x="654" y="6313"/>
                </a:cxn>
                <a:cxn ang="0">
                  <a:pos x="0" y="6317"/>
                </a:cxn>
                <a:cxn ang="0">
                  <a:pos x="1" y="6657"/>
                </a:cxn>
                <a:cxn ang="0">
                  <a:pos x="3826" y="6656"/>
                </a:cxn>
                <a:cxn ang="0">
                  <a:pos x="3826" y="6314"/>
                </a:cxn>
                <a:cxn ang="0">
                  <a:pos x="3136" y="6312"/>
                </a:cxn>
                <a:cxn ang="0">
                  <a:pos x="3136" y="344"/>
                </a:cxn>
                <a:cxn ang="0">
                  <a:pos x="3826" y="343"/>
                </a:cxn>
                <a:cxn ang="0">
                  <a:pos x="3826" y="0"/>
                </a:cxn>
                <a:cxn ang="0">
                  <a:pos x="0" y="2"/>
                </a:cxn>
                <a:cxn ang="0">
                  <a:pos x="0" y="344"/>
                </a:cxn>
              </a:cxnLst>
              <a:rect l="0" t="0" r="r" b="b"/>
              <a:pathLst>
                <a:path w="3826" h="6657">
                  <a:moveTo>
                    <a:pt x="0" y="344"/>
                  </a:moveTo>
                  <a:lnTo>
                    <a:pt x="655" y="348"/>
                  </a:lnTo>
                  <a:lnTo>
                    <a:pt x="654" y="6313"/>
                  </a:lnTo>
                  <a:lnTo>
                    <a:pt x="0" y="6317"/>
                  </a:lnTo>
                  <a:lnTo>
                    <a:pt x="1" y="6657"/>
                  </a:lnTo>
                  <a:lnTo>
                    <a:pt x="3826" y="6656"/>
                  </a:lnTo>
                  <a:lnTo>
                    <a:pt x="3826" y="6314"/>
                  </a:lnTo>
                  <a:lnTo>
                    <a:pt x="3136" y="6312"/>
                  </a:lnTo>
                  <a:lnTo>
                    <a:pt x="3136" y="344"/>
                  </a:lnTo>
                  <a:lnTo>
                    <a:pt x="3826" y="343"/>
                  </a:lnTo>
                  <a:lnTo>
                    <a:pt x="3826" y="0"/>
                  </a:lnTo>
                  <a:lnTo>
                    <a:pt x="0" y="2"/>
                  </a:lnTo>
                  <a:lnTo>
                    <a:pt x="0" y="344"/>
                  </a:lnTo>
                  <a:close/>
                </a:path>
              </a:pathLst>
            </a:custGeom>
            <a:solidFill>
              <a:schemeClr val="bg1"/>
            </a:solidFill>
            <a:ln w="9525">
              <a:solidFill>
                <a:schemeClr val="accent1">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9" name="TextBox 28"/>
            <p:cNvSpPr txBox="1"/>
            <p:nvPr/>
          </p:nvSpPr>
          <p:spPr>
            <a:xfrm rot="16200000">
              <a:off x="6094720" y="2298386"/>
              <a:ext cx="1047829" cy="292388"/>
            </a:xfrm>
            <a:prstGeom prst="rect">
              <a:avLst/>
            </a:prstGeom>
            <a:noFill/>
            <a:ln>
              <a:noFill/>
            </a:ln>
          </p:spPr>
          <p:txBody>
            <a:bodyPr wrap="square" rtlCol="0">
              <a:spAutoFit/>
            </a:bodyPr>
            <a:lstStyle/>
            <a:p>
              <a:pPr algn="ctr"/>
              <a:r>
                <a:rPr lang="en-US" sz="1300" dirty="0" smtClean="0"/>
                <a:t> </a:t>
              </a:r>
              <a:r>
                <a:rPr lang="en-US" sz="1300" b="1" dirty="0" smtClean="0"/>
                <a:t>Specific</a:t>
              </a:r>
              <a:endParaRPr lang="en-US" sz="1300" b="1" dirty="0"/>
            </a:p>
          </p:txBody>
        </p:sp>
      </p:grpSp>
      <p:grpSp>
        <p:nvGrpSpPr>
          <p:cNvPr id="49" name="Group 48"/>
          <p:cNvGrpSpPr/>
          <p:nvPr/>
        </p:nvGrpSpPr>
        <p:grpSpPr>
          <a:xfrm>
            <a:off x="5873111" y="3760377"/>
            <a:ext cx="2297547" cy="493803"/>
            <a:chOff x="1963698" y="406796"/>
            <a:chExt cx="4089460" cy="722312"/>
          </a:xfrm>
        </p:grpSpPr>
        <p:sp>
          <p:nvSpPr>
            <p:cNvPr id="50" name="Rounded Rectangle 49"/>
            <p:cNvSpPr/>
            <p:nvPr/>
          </p:nvSpPr>
          <p:spPr>
            <a:xfrm>
              <a:off x="1963698" y="406796"/>
              <a:ext cx="4089460" cy="722312"/>
            </a:xfrm>
            <a:prstGeom prst="roundRect">
              <a:avLst/>
            </a:prstGeom>
            <a:ln>
              <a:solidFill>
                <a:schemeClr val="accent1">
                  <a:lumMod val="40000"/>
                  <a:lumOff val="6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en-US" sz="1400" dirty="0" smtClean="0"/>
                <a:t>Reinforce organization’s culture and values</a:t>
              </a:r>
              <a:endParaRPr lang="en-IN" sz="1400" dirty="0"/>
            </a:p>
          </p:txBody>
        </p:sp>
        <p:sp>
          <p:nvSpPr>
            <p:cNvPr id="51" name="Rounded Rectangle 5"/>
            <p:cNvSpPr/>
            <p:nvPr/>
          </p:nvSpPr>
          <p:spPr>
            <a:xfrm>
              <a:off x="1998959" y="442056"/>
              <a:ext cx="4018940" cy="65179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IN" sz="1400" kern="1200" dirty="0">
                <a:solidFill>
                  <a:schemeClr val="tx1"/>
                </a:solidFill>
              </a:endParaRPr>
            </a:p>
          </p:txBody>
        </p:sp>
      </p:grpSp>
      <p:pic>
        <p:nvPicPr>
          <p:cNvPr id="34" name="Picture 33"/>
          <p:cNvPicPr>
            <a:picLocks noChangeAspect="1"/>
          </p:cNvPicPr>
          <p:nvPr/>
        </p:nvPicPr>
        <p:blipFill>
          <a:blip r:embed="rId3"/>
          <a:stretch>
            <a:fillRect/>
          </a:stretch>
        </p:blipFill>
        <p:spPr>
          <a:xfrm>
            <a:off x="499871" y="1607644"/>
            <a:ext cx="2738060" cy="872926"/>
          </a:xfrm>
          <a:prstGeom prst="rect">
            <a:avLst/>
          </a:prstGeom>
        </p:spPr>
      </p:pic>
      <p:sp>
        <p:nvSpPr>
          <p:cNvPr id="35" name="Title 1"/>
          <p:cNvSpPr txBox="1">
            <a:spLocks/>
          </p:cNvSpPr>
          <p:nvPr/>
        </p:nvSpPr>
        <p:spPr>
          <a:xfrm>
            <a:off x="0" y="210657"/>
            <a:ext cx="8229600" cy="703743"/>
          </a:xfrm>
          <a:prstGeom prst="rect">
            <a:avLst/>
          </a:prstGeom>
        </p:spPr>
        <p:txBody>
          <a:bodyPr>
            <a:normAutofit fontScale="85000" lnSpcReduction="20000"/>
          </a:bodyPr>
          <a:lstStyle>
            <a:lvl1pPr algn="l" defTabSz="914400" rtl="0" eaLnBrk="1" latinLnBrk="0" hangingPunct="1">
              <a:spcBef>
                <a:spcPct val="0"/>
              </a:spcBef>
              <a:buNone/>
              <a:defRPr sz="2900" b="1" kern="1200">
                <a:solidFill>
                  <a:srgbClr val="FFFF00"/>
                </a:solidFill>
                <a:latin typeface="+mj-lt"/>
                <a:ea typeface="+mj-ea"/>
                <a:cs typeface="+mj-cs"/>
              </a:defRPr>
            </a:lvl1pPr>
          </a:lstStyle>
          <a:p>
            <a:endParaRPr lang="en-US" sz="2800" dirty="0" smtClean="0"/>
          </a:p>
          <a:p>
            <a:r>
              <a:rPr lang="en-US" sz="2800" dirty="0" smtClean="0"/>
              <a:t>Arvind </a:t>
            </a:r>
            <a:r>
              <a:rPr lang="en-US" sz="2800" smtClean="0"/>
              <a:t>Applause Program</a:t>
            </a:r>
            <a:endParaRPr lang="en-US" dirty="0"/>
          </a:p>
        </p:txBody>
      </p:sp>
      <p:sp>
        <p:nvSpPr>
          <p:cNvPr id="5" name="TextBox 4"/>
          <p:cNvSpPr txBox="1"/>
          <p:nvPr/>
        </p:nvSpPr>
        <p:spPr>
          <a:xfrm>
            <a:off x="3131373" y="4400732"/>
            <a:ext cx="2466333" cy="307777"/>
          </a:xfrm>
          <a:prstGeom prst="rect">
            <a:avLst/>
          </a:prstGeom>
          <a:noFill/>
        </p:spPr>
        <p:txBody>
          <a:bodyPr wrap="square" rtlCol="0">
            <a:spAutoFit/>
          </a:bodyPr>
          <a:lstStyle/>
          <a:p>
            <a:r>
              <a:rPr lang="en-US" sz="1400" dirty="0"/>
              <a:t>Long Service </a:t>
            </a:r>
            <a:r>
              <a:rPr lang="en-US" sz="1400" dirty="0" smtClean="0"/>
              <a:t>Awards</a:t>
            </a:r>
            <a:endParaRPr lang="en-IN" sz="1400" dirty="0"/>
          </a:p>
        </p:txBody>
      </p:sp>
      <p:grpSp>
        <p:nvGrpSpPr>
          <p:cNvPr id="44" name="Group 43"/>
          <p:cNvGrpSpPr/>
          <p:nvPr/>
        </p:nvGrpSpPr>
        <p:grpSpPr>
          <a:xfrm>
            <a:off x="120596" y="4389085"/>
            <a:ext cx="2870117" cy="493803"/>
            <a:chOff x="1963698" y="406796"/>
            <a:chExt cx="4089460" cy="722312"/>
          </a:xfrm>
        </p:grpSpPr>
        <p:sp>
          <p:nvSpPr>
            <p:cNvPr id="45" name="Rounded Rectangle 44"/>
            <p:cNvSpPr/>
            <p:nvPr/>
          </p:nvSpPr>
          <p:spPr>
            <a:xfrm>
              <a:off x="1963698" y="406796"/>
              <a:ext cx="4089460" cy="722312"/>
            </a:xfrm>
            <a:prstGeom prst="roundRect">
              <a:avLst/>
            </a:prstGeom>
            <a:ln>
              <a:solidFill>
                <a:schemeClr val="accent1">
                  <a:lumMod val="40000"/>
                  <a:lumOff val="6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en-US" sz="1400" dirty="0" smtClean="0"/>
                <a:t>FORMAL</a:t>
              </a:r>
              <a:endParaRPr lang="en-IN" sz="1400" dirty="0"/>
            </a:p>
          </p:txBody>
        </p:sp>
        <p:sp>
          <p:nvSpPr>
            <p:cNvPr id="46" name="Rounded Rectangle 5"/>
            <p:cNvSpPr/>
            <p:nvPr/>
          </p:nvSpPr>
          <p:spPr>
            <a:xfrm>
              <a:off x="1998959" y="442056"/>
              <a:ext cx="4018940" cy="65179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IN" sz="1400" kern="1200" dirty="0">
                <a:solidFill>
                  <a:schemeClr val="tx1"/>
                </a:solidFill>
              </a:endParaRPr>
            </a:p>
          </p:txBody>
        </p:sp>
      </p:grpSp>
      <p:grpSp>
        <p:nvGrpSpPr>
          <p:cNvPr id="47" name="Group 46"/>
          <p:cNvGrpSpPr/>
          <p:nvPr/>
        </p:nvGrpSpPr>
        <p:grpSpPr>
          <a:xfrm>
            <a:off x="120596" y="6048822"/>
            <a:ext cx="2907502" cy="493803"/>
            <a:chOff x="1963698" y="406796"/>
            <a:chExt cx="4089460" cy="722312"/>
          </a:xfrm>
        </p:grpSpPr>
        <p:sp>
          <p:nvSpPr>
            <p:cNvPr id="48" name="Rounded Rectangle 47"/>
            <p:cNvSpPr/>
            <p:nvPr/>
          </p:nvSpPr>
          <p:spPr>
            <a:xfrm>
              <a:off x="1963698" y="406796"/>
              <a:ext cx="4089460" cy="722312"/>
            </a:xfrm>
            <a:prstGeom prst="roundRect">
              <a:avLst/>
            </a:prstGeom>
            <a:ln>
              <a:solidFill>
                <a:schemeClr val="accent1">
                  <a:lumMod val="40000"/>
                  <a:lumOff val="6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en-US" sz="1400" dirty="0" smtClean="0"/>
                <a:t>REGULAR &amp; IMMEDIATE</a:t>
              </a:r>
              <a:endParaRPr lang="en-IN" sz="1400" dirty="0"/>
            </a:p>
          </p:txBody>
        </p:sp>
        <p:sp>
          <p:nvSpPr>
            <p:cNvPr id="52" name="Rounded Rectangle 5"/>
            <p:cNvSpPr/>
            <p:nvPr/>
          </p:nvSpPr>
          <p:spPr>
            <a:xfrm>
              <a:off x="1998959" y="442056"/>
              <a:ext cx="4018940" cy="65179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IN" sz="1400" kern="1200" dirty="0">
                <a:solidFill>
                  <a:schemeClr val="tx1"/>
                </a:solidFill>
              </a:endParaRPr>
            </a:p>
          </p:txBody>
        </p:sp>
      </p:grpSp>
      <p:grpSp>
        <p:nvGrpSpPr>
          <p:cNvPr id="53" name="Group 52"/>
          <p:cNvGrpSpPr/>
          <p:nvPr/>
        </p:nvGrpSpPr>
        <p:grpSpPr>
          <a:xfrm>
            <a:off x="120596" y="5264694"/>
            <a:ext cx="2907501" cy="493803"/>
            <a:chOff x="1963698" y="406796"/>
            <a:chExt cx="4089460" cy="722312"/>
          </a:xfrm>
        </p:grpSpPr>
        <p:sp>
          <p:nvSpPr>
            <p:cNvPr id="54" name="Rounded Rectangle 53"/>
            <p:cNvSpPr/>
            <p:nvPr/>
          </p:nvSpPr>
          <p:spPr>
            <a:xfrm>
              <a:off x="1963698" y="406796"/>
              <a:ext cx="4089460" cy="722312"/>
            </a:xfrm>
            <a:prstGeom prst="roundRect">
              <a:avLst/>
            </a:prstGeom>
            <a:ln>
              <a:solidFill>
                <a:schemeClr val="accent1">
                  <a:lumMod val="40000"/>
                  <a:lumOff val="6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en-US" sz="1400" dirty="0" smtClean="0"/>
                <a:t>INFORMAL</a:t>
              </a:r>
              <a:endParaRPr lang="en-IN" sz="1400" dirty="0"/>
            </a:p>
          </p:txBody>
        </p:sp>
        <p:sp>
          <p:nvSpPr>
            <p:cNvPr id="55" name="Rounded Rectangle 5"/>
            <p:cNvSpPr/>
            <p:nvPr/>
          </p:nvSpPr>
          <p:spPr>
            <a:xfrm>
              <a:off x="1998959" y="442056"/>
              <a:ext cx="4018940" cy="65179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IN" sz="1400" kern="1200" dirty="0">
                <a:solidFill>
                  <a:schemeClr val="tx1"/>
                </a:solidFill>
              </a:endParaRPr>
            </a:p>
          </p:txBody>
        </p:sp>
      </p:grpSp>
      <p:sp>
        <p:nvSpPr>
          <p:cNvPr id="56" name="TextBox 55"/>
          <p:cNvSpPr txBox="1"/>
          <p:nvPr/>
        </p:nvSpPr>
        <p:spPr>
          <a:xfrm>
            <a:off x="3200400" y="6096000"/>
            <a:ext cx="2466333" cy="523220"/>
          </a:xfrm>
          <a:prstGeom prst="rect">
            <a:avLst/>
          </a:prstGeom>
          <a:noFill/>
        </p:spPr>
        <p:txBody>
          <a:bodyPr wrap="square" rtlCol="0">
            <a:spAutoFit/>
          </a:bodyPr>
          <a:lstStyle/>
          <a:p>
            <a:r>
              <a:rPr lang="en-US" sz="1400" dirty="0" smtClean="0"/>
              <a:t>Instant Recognition </a:t>
            </a:r>
          </a:p>
          <a:p>
            <a:r>
              <a:rPr lang="en-US" sz="1400" dirty="0" smtClean="0"/>
              <a:t>Spotlight Awards</a:t>
            </a:r>
            <a:endParaRPr lang="en-US" sz="1400" dirty="0"/>
          </a:p>
        </p:txBody>
      </p:sp>
      <p:sp>
        <p:nvSpPr>
          <p:cNvPr id="3" name="Rectangle 2"/>
          <p:cNvSpPr/>
          <p:nvPr/>
        </p:nvSpPr>
        <p:spPr>
          <a:xfrm>
            <a:off x="3257211" y="5257183"/>
            <a:ext cx="4572000" cy="523220"/>
          </a:xfrm>
          <a:prstGeom prst="rect">
            <a:avLst/>
          </a:prstGeom>
        </p:spPr>
        <p:txBody>
          <a:bodyPr>
            <a:spAutoFit/>
          </a:bodyPr>
          <a:lstStyle/>
          <a:p>
            <a:r>
              <a:rPr lang="en-US" sz="1400" dirty="0"/>
              <a:t>Retail Awards</a:t>
            </a:r>
          </a:p>
          <a:p>
            <a:r>
              <a:rPr lang="en-US" sz="1400" dirty="0"/>
              <a:t>Value Awards</a:t>
            </a:r>
          </a:p>
        </p:txBody>
      </p:sp>
    </p:spTree>
    <p:extLst>
      <p:ext uri="{BB962C8B-B14F-4D97-AF65-F5344CB8AC3E}">
        <p14:creationId xmlns:p14="http://schemas.microsoft.com/office/powerpoint/2010/main" val="1989522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3001"/>
            <a:ext cx="6096000" cy="2438400"/>
          </a:xfrm>
        </p:spPr>
        <p:txBody>
          <a:bodyPr>
            <a:noAutofit/>
          </a:bodyPr>
          <a:lstStyle/>
          <a:p>
            <a:pPr marL="0" indent="0" algn="just">
              <a:buNone/>
            </a:pPr>
            <a:r>
              <a:rPr lang="en-IN" sz="1400" dirty="0"/>
              <a:t>The Values Awards have been designed to reward and recognize individuals who live the organization’s mission and are role models exemplifying the Core </a:t>
            </a:r>
            <a:r>
              <a:rPr lang="en-IN" sz="1400" dirty="0" smtClean="0"/>
              <a:t>Values. This </a:t>
            </a:r>
            <a:r>
              <a:rPr lang="en-IN" sz="1400" dirty="0"/>
              <a:t>award is incorporated to honour the achievements of the employees who really do live the values and go above and beyond their business role</a:t>
            </a:r>
            <a:r>
              <a:rPr lang="en-IN" sz="1400" dirty="0" smtClean="0"/>
              <a:t>.</a:t>
            </a:r>
          </a:p>
          <a:p>
            <a:pPr marL="0" indent="0" algn="just">
              <a:buNone/>
            </a:pPr>
            <a:endParaRPr lang="en-IN" sz="1400" b="1" dirty="0" smtClean="0"/>
          </a:p>
          <a:p>
            <a:r>
              <a:rPr lang="en-IN" sz="1400" dirty="0" smtClean="0"/>
              <a:t>Value </a:t>
            </a:r>
            <a:r>
              <a:rPr lang="en-IN" sz="1400" dirty="0"/>
              <a:t>Award - Service </a:t>
            </a:r>
          </a:p>
          <a:p>
            <a:r>
              <a:rPr lang="en-IN" sz="1400" dirty="0"/>
              <a:t>Value Award - Innovation </a:t>
            </a:r>
          </a:p>
          <a:p>
            <a:r>
              <a:rPr lang="en-IN" sz="1400" dirty="0" smtClean="0"/>
              <a:t>Value </a:t>
            </a:r>
            <a:r>
              <a:rPr lang="en-IN" sz="1400" dirty="0"/>
              <a:t>Award </a:t>
            </a:r>
            <a:r>
              <a:rPr lang="en-IN" sz="1400" dirty="0" smtClean="0"/>
              <a:t>- Living </a:t>
            </a:r>
            <a:r>
              <a:rPr lang="en-IN" sz="1400" dirty="0"/>
              <a:t>the </a:t>
            </a:r>
            <a:r>
              <a:rPr lang="en-IN" sz="1400" dirty="0" smtClean="0"/>
              <a:t>Brand</a:t>
            </a:r>
          </a:p>
          <a:p>
            <a:r>
              <a:rPr lang="en-IN" sz="1400" dirty="0" smtClean="0"/>
              <a:t>Value </a:t>
            </a:r>
            <a:r>
              <a:rPr lang="en-IN" sz="1400" dirty="0"/>
              <a:t>Award </a:t>
            </a:r>
            <a:r>
              <a:rPr lang="en-IN" sz="1400" dirty="0" smtClean="0"/>
              <a:t>- Collaborate </a:t>
            </a:r>
          </a:p>
          <a:p>
            <a:r>
              <a:rPr lang="en-IN" sz="1400" dirty="0"/>
              <a:t>Value Award - Care</a:t>
            </a:r>
          </a:p>
          <a:p>
            <a:pPr marL="0" indent="0">
              <a:buNone/>
            </a:pPr>
            <a:endParaRPr lang="en-IN" sz="1400" b="1" dirty="0" smtClean="0"/>
          </a:p>
          <a:p>
            <a:pPr marL="0" indent="0">
              <a:buNone/>
            </a:pPr>
            <a:endParaRPr lang="en-IN" sz="1400" dirty="0"/>
          </a:p>
          <a:p>
            <a:pPr marL="0" indent="0">
              <a:buNone/>
            </a:pPr>
            <a:endParaRPr lang="en-IN" sz="1400" dirty="0"/>
          </a:p>
          <a:p>
            <a:endParaRPr lang="en-IN" dirty="0"/>
          </a:p>
        </p:txBody>
      </p:sp>
      <p:sp>
        <p:nvSpPr>
          <p:cNvPr id="3" name="Title 1"/>
          <p:cNvSpPr txBox="1">
            <a:spLocks/>
          </p:cNvSpPr>
          <p:nvPr/>
        </p:nvSpPr>
        <p:spPr>
          <a:xfrm>
            <a:off x="-36394" y="76200"/>
            <a:ext cx="9180394" cy="914400"/>
          </a:xfrm>
          <a:prstGeom prst="rect">
            <a:avLst/>
          </a:prstGeom>
        </p:spPr>
        <p:txBody>
          <a:bodyPr>
            <a:noAutofit/>
          </a:bodyPr>
          <a:lstStyle>
            <a:lvl1pPr algn="l" defTabSz="914400" rtl="0" eaLnBrk="1" latinLnBrk="0" hangingPunct="1">
              <a:spcBef>
                <a:spcPct val="0"/>
              </a:spcBef>
              <a:buNone/>
              <a:defRPr sz="2900" b="1" kern="1200">
                <a:solidFill>
                  <a:srgbClr val="FFFF00"/>
                </a:solidFill>
                <a:latin typeface="+mj-lt"/>
                <a:ea typeface="+mj-ea"/>
                <a:cs typeface="+mj-cs"/>
              </a:defRPr>
            </a:lvl1pPr>
          </a:lstStyle>
          <a:p>
            <a:endParaRPr lang="en-US" sz="2500" dirty="0"/>
          </a:p>
          <a:p>
            <a:pPr marL="0" lvl="1">
              <a:spcBef>
                <a:spcPct val="0"/>
              </a:spcBef>
            </a:pPr>
            <a:r>
              <a:rPr lang="en-US" sz="2500" b="1" dirty="0" smtClean="0">
                <a:solidFill>
                  <a:srgbClr val="FFFF00"/>
                </a:solidFill>
                <a:latin typeface="+mj-lt"/>
                <a:ea typeface="+mj-ea"/>
                <a:cs typeface="+mj-cs"/>
              </a:rPr>
              <a:t>Value </a:t>
            </a:r>
            <a:r>
              <a:rPr lang="en-IN" sz="2500" b="1" dirty="0" smtClean="0">
                <a:solidFill>
                  <a:srgbClr val="FFFF00"/>
                </a:solidFill>
                <a:latin typeface="+mj-lt"/>
                <a:ea typeface="+mj-ea"/>
                <a:cs typeface="+mj-cs"/>
              </a:rPr>
              <a:t>Award | Sr. Manager &amp; below</a:t>
            </a:r>
          </a:p>
          <a:p>
            <a:endParaRPr lang="en-US" sz="2500" dirty="0"/>
          </a:p>
        </p:txBody>
      </p:sp>
      <p:graphicFrame>
        <p:nvGraphicFramePr>
          <p:cNvPr id="6" name="Table 5"/>
          <p:cNvGraphicFramePr>
            <a:graphicFrameLocks noGrp="1"/>
          </p:cNvGraphicFramePr>
          <p:nvPr>
            <p:extLst>
              <p:ext uri="{D42A27DB-BD31-4B8C-83A1-F6EECF244321}">
                <p14:modId xmlns:p14="http://schemas.microsoft.com/office/powerpoint/2010/main" val="1443249060"/>
              </p:ext>
            </p:extLst>
          </p:nvPr>
        </p:nvGraphicFramePr>
        <p:xfrm>
          <a:off x="304800" y="3810000"/>
          <a:ext cx="6096000" cy="923163"/>
        </p:xfrm>
        <a:graphic>
          <a:graphicData uri="http://schemas.openxmlformats.org/drawingml/2006/table">
            <a:tbl>
              <a:tblPr firstRow="1"/>
              <a:tblGrid>
                <a:gridCol w="3093730"/>
                <a:gridCol w="3002270"/>
              </a:tblGrid>
              <a:tr h="166839">
                <a:tc>
                  <a:txBody>
                    <a:bodyPr/>
                    <a:lstStyle/>
                    <a:p>
                      <a:pPr algn="just">
                        <a:lnSpc>
                          <a:spcPct val="115000"/>
                        </a:lnSpc>
                        <a:spcAft>
                          <a:spcPts val="0"/>
                        </a:spcAft>
                      </a:pPr>
                      <a:r>
                        <a:rPr lang="en-US" sz="1100" b="1" dirty="0">
                          <a:effectLst/>
                          <a:latin typeface="+mn-lt"/>
                          <a:ea typeface="Times New Roman" panose="02020603050405020304" pitchFamily="18" charset="0"/>
                          <a:cs typeface="Times New Roman" panose="02020603050405020304" pitchFamily="18" charset="0"/>
                        </a:rPr>
                        <a:t>Eligibility</a:t>
                      </a:r>
                      <a:endParaRPr lang="en-IN" sz="1100" b="1"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just">
                        <a:lnSpc>
                          <a:spcPct val="115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Award </a:t>
                      </a:r>
                      <a:r>
                        <a:rPr lang="en-US" sz="1100" b="1" dirty="0">
                          <a:effectLst/>
                          <a:latin typeface="+mn-lt"/>
                          <a:ea typeface="Times New Roman" panose="02020603050405020304" pitchFamily="18" charset="0"/>
                          <a:cs typeface="Times New Roman" panose="02020603050405020304" pitchFamily="18" charset="0"/>
                        </a:rPr>
                        <a:t>Criteria</a:t>
                      </a:r>
                      <a:endParaRPr lang="en-IN" sz="1100" b="1"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730377">
                <a:tc>
                  <a:txBody>
                    <a:bodyPr/>
                    <a:lstStyle/>
                    <a:p>
                      <a:pPr marL="228600" lvl="0" indent="-228600">
                        <a:buFont typeface="+mj-lt"/>
                        <a:buAutoNum type="arabicPeriod"/>
                      </a:pPr>
                      <a:r>
                        <a:rPr lang="en-IN" sz="1100" kern="1200" dirty="0" smtClean="0">
                          <a:solidFill>
                            <a:schemeClr val="tx1"/>
                          </a:solidFill>
                          <a:effectLst/>
                          <a:latin typeface="+mn-lt"/>
                          <a:ea typeface="Times New Roman" panose="02020603050405020304" pitchFamily="18" charset="0"/>
                          <a:cs typeface="Times New Roman" panose="02020603050405020304" pitchFamily="18" charset="0"/>
                        </a:rPr>
                        <a:t>All employees Sr. Manager level &amp; below</a:t>
                      </a:r>
                    </a:p>
                    <a:p>
                      <a:pPr marL="228600" indent="-228600">
                        <a:buFont typeface="+mj-lt"/>
                        <a:buAutoNum type="arabicPeriod"/>
                      </a:pPr>
                      <a:r>
                        <a:rPr lang="en-IN" sz="1100" kern="1200" dirty="0" smtClean="0">
                          <a:solidFill>
                            <a:schemeClr val="tx1"/>
                          </a:solidFill>
                          <a:effectLst/>
                          <a:latin typeface="+mn-lt"/>
                          <a:ea typeface="Times New Roman" panose="02020603050405020304" pitchFamily="18" charset="0"/>
                          <a:cs typeface="Times New Roman" panose="02020603050405020304" pitchFamily="18" charset="0"/>
                        </a:rPr>
                        <a:t>The employee should have spent minimum 6 months in the organization</a:t>
                      </a:r>
                      <a:r>
                        <a:rPr lang="en-US" sz="1100" kern="1200" dirty="0">
                          <a:solidFill>
                            <a:schemeClr val="tx1"/>
                          </a:solidFill>
                          <a:effectLst/>
                          <a:latin typeface="+mn-lt"/>
                          <a:ea typeface="Times New Roman" panose="02020603050405020304" pitchFamily="18" charset="0"/>
                          <a:cs typeface="Times New Roman" panose="02020603050405020304" pitchFamily="18" charset="0"/>
                        </a:rPr>
                        <a:t> </a:t>
                      </a:r>
                      <a:endParaRPr lang="en-IN" sz="1100" kern="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lvl="0" indent="0" algn="just">
                        <a:lnSpc>
                          <a:spcPct val="115000"/>
                        </a:lnSpc>
                        <a:spcAft>
                          <a:spcPts val="0"/>
                        </a:spcAft>
                        <a:buFont typeface="+mj-lt"/>
                        <a:buNone/>
                      </a:pPr>
                      <a:r>
                        <a:rPr lang="en-IN" sz="1100" kern="1200" dirty="0" smtClean="0">
                          <a:solidFill>
                            <a:schemeClr val="tx1"/>
                          </a:solidFill>
                          <a:effectLst/>
                          <a:latin typeface="+mn-lt"/>
                          <a:ea typeface="Times New Roman" panose="02020603050405020304" pitchFamily="18" charset="0"/>
                          <a:cs typeface="Times New Roman" panose="02020603050405020304" pitchFamily="18" charset="0"/>
                        </a:rPr>
                        <a:t>Achievement Narrative [100%]</a:t>
                      </a:r>
                      <a:endParaRPr lang="en-IN" sz="1100" kern="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7" name="Rectangle 6"/>
          <p:cNvSpPr/>
          <p:nvPr/>
        </p:nvSpPr>
        <p:spPr>
          <a:xfrm>
            <a:off x="254758" y="4880976"/>
            <a:ext cx="6084627" cy="986424"/>
          </a:xfrm>
          <a:prstGeom prst="rect">
            <a:avLst/>
          </a:prstGeom>
        </p:spPr>
        <p:txBody>
          <a:bodyPr wrap="square">
            <a:spAutoFit/>
          </a:bodyPr>
          <a:lstStyle/>
          <a:p>
            <a:pPr algn="just">
              <a:lnSpc>
                <a:spcPct val="115000"/>
              </a:lnSpc>
              <a:spcAft>
                <a:spcPts val="0"/>
              </a:spcAft>
            </a:pPr>
            <a:r>
              <a:rPr lang="en-IN" sz="1400" b="1" dirty="0" smtClean="0">
                <a:ea typeface="Times New Roman" panose="02020603050405020304" pitchFamily="18" charset="0"/>
                <a:cs typeface="Times New Roman" panose="02020603050405020304" pitchFamily="18" charset="0"/>
              </a:rPr>
              <a:t>Achievement </a:t>
            </a:r>
            <a:r>
              <a:rPr lang="en-IN" sz="1400" b="1" dirty="0">
                <a:ea typeface="Times New Roman" panose="02020603050405020304" pitchFamily="18" charset="0"/>
                <a:cs typeface="Times New Roman" panose="02020603050405020304" pitchFamily="18" charset="0"/>
              </a:rPr>
              <a:t>Narrative: </a:t>
            </a:r>
          </a:p>
          <a:p>
            <a:pPr algn="just"/>
            <a:r>
              <a:rPr lang="en-IN" sz="1400" dirty="0" smtClean="0"/>
              <a:t>Provide </a:t>
            </a:r>
            <a:r>
              <a:rPr lang="en-IN" sz="1400" dirty="0"/>
              <a:t>the description as to how the nominee has gone above and beyond the call of his duty and has demonstrated the respective value </a:t>
            </a:r>
            <a:r>
              <a:rPr lang="en-IN" sz="1400" dirty="0" smtClean="0"/>
              <a:t>(word limit - 350 words).</a:t>
            </a:r>
            <a:endParaRPr lang="en-IN" sz="1400" dirty="0"/>
          </a:p>
        </p:txBody>
      </p:sp>
      <p:pic>
        <p:nvPicPr>
          <p:cNvPr id="11" name="Picture 10"/>
          <p:cNvPicPr>
            <a:picLocks noChangeAspect="1"/>
          </p:cNvPicPr>
          <p:nvPr/>
        </p:nvPicPr>
        <p:blipFill rotWithShape="1">
          <a:blip r:embed="rId2"/>
          <a:srcRect b="2735"/>
          <a:stretch/>
        </p:blipFill>
        <p:spPr>
          <a:xfrm>
            <a:off x="6553200" y="1166812"/>
            <a:ext cx="2438400" cy="5419343"/>
          </a:xfrm>
          <a:prstGeom prst="rect">
            <a:avLst/>
          </a:prstGeom>
        </p:spPr>
      </p:pic>
    </p:spTree>
    <p:extLst>
      <p:ext uri="{BB962C8B-B14F-4D97-AF65-F5344CB8AC3E}">
        <p14:creationId xmlns:p14="http://schemas.microsoft.com/office/powerpoint/2010/main" val="2772287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143000"/>
            <a:ext cx="6553200" cy="1981200"/>
          </a:xfrm>
        </p:spPr>
        <p:txBody>
          <a:bodyPr>
            <a:normAutofit/>
          </a:bodyPr>
          <a:lstStyle/>
          <a:p>
            <a:pPr marL="0" indent="0" algn="just">
              <a:buNone/>
            </a:pPr>
            <a:r>
              <a:rPr lang="en-IN" sz="1500" dirty="0"/>
              <a:t>The Long Service Awards are to recognise and demonstrate the appreciation of loyalty and commitment of long serving employees who have completed 7; 10; 15 years of continuous service</a:t>
            </a:r>
            <a:r>
              <a:rPr lang="en-IN" sz="1500" dirty="0" smtClean="0"/>
              <a:t>.</a:t>
            </a:r>
          </a:p>
          <a:p>
            <a:pPr marL="0" indent="0" algn="just">
              <a:buNone/>
            </a:pPr>
            <a:endParaRPr lang="en-IN" sz="1500" dirty="0" smtClean="0"/>
          </a:p>
          <a:p>
            <a:pPr marL="0" indent="0" algn="just">
              <a:buNone/>
            </a:pPr>
            <a:r>
              <a:rPr lang="en-IN" sz="1500" dirty="0" smtClean="0"/>
              <a:t>The </a:t>
            </a:r>
            <a:r>
              <a:rPr lang="en-IN" sz="1500" dirty="0"/>
              <a:t>purpose of this reward is to acknowledge the contribution of the employees who have dedicated themselves to the service of the organization. </a:t>
            </a:r>
          </a:p>
          <a:p>
            <a:pPr marL="0" indent="0">
              <a:buNone/>
            </a:pPr>
            <a:endParaRPr lang="en-IN" sz="1500" dirty="0"/>
          </a:p>
          <a:p>
            <a:pPr marL="0" indent="0">
              <a:buNone/>
            </a:pPr>
            <a:endParaRPr lang="en-IN" dirty="0"/>
          </a:p>
        </p:txBody>
      </p:sp>
      <p:sp>
        <p:nvSpPr>
          <p:cNvPr id="3" name="Rectangle 2"/>
          <p:cNvSpPr/>
          <p:nvPr/>
        </p:nvSpPr>
        <p:spPr>
          <a:xfrm>
            <a:off x="0" y="437346"/>
            <a:ext cx="4950009" cy="477054"/>
          </a:xfrm>
          <a:prstGeom prst="rect">
            <a:avLst/>
          </a:prstGeom>
        </p:spPr>
        <p:txBody>
          <a:bodyPr wrap="none">
            <a:spAutoFit/>
          </a:bodyPr>
          <a:lstStyle/>
          <a:p>
            <a:pPr marL="0" lvl="1">
              <a:spcBef>
                <a:spcPct val="0"/>
              </a:spcBef>
            </a:pPr>
            <a:r>
              <a:rPr lang="en-IN" sz="2500" b="1" dirty="0" smtClean="0">
                <a:solidFill>
                  <a:srgbClr val="FFFF00"/>
                </a:solidFill>
              </a:rPr>
              <a:t>Long Service Award | All Employees</a:t>
            </a:r>
            <a:endParaRPr lang="en-IN" sz="2500" b="1" dirty="0">
              <a:solidFill>
                <a:srgbClr val="FFFF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009235885"/>
              </p:ext>
            </p:extLst>
          </p:nvPr>
        </p:nvGraphicFramePr>
        <p:xfrm>
          <a:off x="180833" y="3637520"/>
          <a:ext cx="6496334" cy="925003"/>
        </p:xfrm>
        <a:graphic>
          <a:graphicData uri="http://schemas.openxmlformats.org/drawingml/2006/table">
            <a:tbl>
              <a:tblPr firstRow="1"/>
              <a:tblGrid>
                <a:gridCol w="3296900"/>
                <a:gridCol w="3199434"/>
              </a:tblGrid>
              <a:tr h="181901">
                <a:tc>
                  <a:txBody>
                    <a:bodyPr/>
                    <a:lstStyle/>
                    <a:p>
                      <a:pPr algn="just">
                        <a:lnSpc>
                          <a:spcPct val="115000"/>
                        </a:lnSpc>
                        <a:spcAft>
                          <a:spcPts val="0"/>
                        </a:spcAft>
                      </a:pPr>
                      <a:r>
                        <a:rPr lang="en-US" sz="1100" dirty="0">
                          <a:effectLst/>
                          <a:latin typeface="+mn-lt"/>
                          <a:ea typeface="Times New Roman" panose="02020603050405020304" pitchFamily="18" charset="0"/>
                          <a:cs typeface="Times New Roman" panose="02020603050405020304" pitchFamily="18" charset="0"/>
                        </a:rPr>
                        <a:t>Eligibility</a:t>
                      </a:r>
                      <a:endParaRPr lang="en-IN" sz="11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just">
                        <a:lnSpc>
                          <a:spcPct val="115000"/>
                        </a:lnSpc>
                        <a:spcAft>
                          <a:spcPts val="0"/>
                        </a:spcAft>
                      </a:pPr>
                      <a:r>
                        <a:rPr lang="en-US" sz="1100">
                          <a:effectLst/>
                          <a:latin typeface="+mn-lt"/>
                          <a:ea typeface="Times New Roman" panose="02020603050405020304" pitchFamily="18" charset="0"/>
                          <a:cs typeface="Times New Roman" panose="02020603050405020304" pitchFamily="18" charset="0"/>
                        </a:rPr>
                        <a:t>Award Criteria</a:t>
                      </a:r>
                      <a:endParaRPr lang="en-IN" sz="11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732217">
                <a:tc>
                  <a:txBody>
                    <a:bodyPr/>
                    <a:lstStyle/>
                    <a:p>
                      <a:pPr marL="457200" lvl="1" indent="-457200" algn="just">
                        <a:lnSpc>
                          <a:spcPct val="115000"/>
                        </a:lnSpc>
                        <a:spcAft>
                          <a:spcPts val="0"/>
                        </a:spcAft>
                        <a:buFont typeface="+mj-lt"/>
                        <a:buNone/>
                      </a:pPr>
                      <a:r>
                        <a:rPr lang="en-IN" sz="1100" kern="1200" dirty="0" smtClean="0">
                          <a:solidFill>
                            <a:schemeClr val="tx1"/>
                          </a:solidFill>
                          <a:effectLst/>
                          <a:latin typeface="+mn-lt"/>
                          <a:ea typeface="Times New Roman" panose="02020603050405020304" pitchFamily="18" charset="0"/>
                          <a:cs typeface="Times New Roman" panose="02020603050405020304" pitchFamily="18" charset="0"/>
                        </a:rPr>
                        <a:t>All employees on the direct rolls of ALBL.</a:t>
                      </a:r>
                      <a:endParaRPr lang="en-IN" sz="1100" kern="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r>
                        <a:rPr lang="en-IN" sz="1100" kern="1200" dirty="0" smtClean="0">
                          <a:solidFill>
                            <a:schemeClr val="tx1"/>
                          </a:solidFill>
                          <a:effectLst/>
                          <a:latin typeface="+mn-lt"/>
                          <a:ea typeface="Times New Roman" panose="02020603050405020304" pitchFamily="18" charset="0"/>
                          <a:cs typeface="Times New Roman" panose="02020603050405020304" pitchFamily="18" charset="0"/>
                        </a:rPr>
                        <a:t>Gold</a:t>
                      </a:r>
                      <a:r>
                        <a:rPr lang="en-IN" sz="1100" kern="1200" baseline="0" dirty="0" smtClean="0">
                          <a:solidFill>
                            <a:schemeClr val="tx1"/>
                          </a:solidFill>
                          <a:effectLst/>
                          <a:latin typeface="+mn-lt"/>
                          <a:ea typeface="Times New Roman" panose="02020603050405020304" pitchFamily="18" charset="0"/>
                          <a:cs typeface="Times New Roman" panose="02020603050405020304" pitchFamily="18" charset="0"/>
                        </a:rPr>
                        <a:t> - </a:t>
                      </a:r>
                      <a:r>
                        <a:rPr lang="en-IN" sz="1100" kern="1200" dirty="0" smtClean="0">
                          <a:solidFill>
                            <a:schemeClr val="tx1"/>
                          </a:solidFill>
                          <a:effectLst/>
                          <a:latin typeface="+mn-lt"/>
                          <a:ea typeface="Times New Roman" panose="02020603050405020304" pitchFamily="18" charset="0"/>
                          <a:cs typeface="Times New Roman" panose="02020603050405020304" pitchFamily="18" charset="0"/>
                        </a:rPr>
                        <a:t>Completion of 7 years</a:t>
                      </a:r>
                    </a:p>
                    <a:p>
                      <a:pPr lvl="0"/>
                      <a:r>
                        <a:rPr lang="en-IN" sz="1100" kern="1200" dirty="0" smtClean="0">
                          <a:solidFill>
                            <a:schemeClr val="tx1"/>
                          </a:solidFill>
                          <a:effectLst/>
                          <a:latin typeface="+mn-lt"/>
                          <a:ea typeface="Times New Roman" panose="02020603050405020304" pitchFamily="18" charset="0"/>
                          <a:cs typeface="Times New Roman" panose="02020603050405020304" pitchFamily="18" charset="0"/>
                        </a:rPr>
                        <a:t>Platinum - Completion of 10 years</a:t>
                      </a:r>
                    </a:p>
                    <a:p>
                      <a:r>
                        <a:rPr lang="en-IN" sz="1100" kern="1200" dirty="0" smtClean="0">
                          <a:solidFill>
                            <a:schemeClr val="tx1"/>
                          </a:solidFill>
                          <a:effectLst/>
                          <a:latin typeface="+mn-lt"/>
                          <a:ea typeface="Times New Roman" panose="02020603050405020304" pitchFamily="18" charset="0"/>
                          <a:cs typeface="Times New Roman" panose="02020603050405020304" pitchFamily="18" charset="0"/>
                        </a:rPr>
                        <a:t>Diamond - Completion of 15 years</a:t>
                      </a:r>
                      <a:endParaRPr lang="en-IN" sz="1100" kern="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31490357"/>
              </p:ext>
            </p:extLst>
          </p:nvPr>
        </p:nvGraphicFramePr>
        <p:xfrm>
          <a:off x="6958012" y="1143000"/>
          <a:ext cx="1957388" cy="2769990"/>
        </p:xfrm>
        <a:graphic>
          <a:graphicData uri="http://schemas.openxmlformats.org/presentationml/2006/ole">
            <mc:AlternateContent xmlns:mc="http://schemas.openxmlformats.org/markup-compatibility/2006">
              <mc:Choice xmlns:v="urn:schemas-microsoft-com:vml" Requires="v">
                <p:oleObj spid="_x0000_s2403" name="Acrobat Document" r:id="rId3" imgW="5667139" imgH="8019997" progId="AcroExch.Document.DC">
                  <p:embed/>
                </p:oleObj>
              </mc:Choice>
              <mc:Fallback>
                <p:oleObj name="Acrobat Document" r:id="rId3" imgW="5667139" imgH="8019997" progId="AcroExch.Document.DC">
                  <p:embed/>
                  <p:pic>
                    <p:nvPicPr>
                      <p:cNvPr id="0" name=""/>
                      <p:cNvPicPr/>
                      <p:nvPr/>
                    </p:nvPicPr>
                    <p:blipFill>
                      <a:blip r:embed="rId4"/>
                      <a:stretch>
                        <a:fillRect/>
                      </a:stretch>
                    </p:blipFill>
                    <p:spPr>
                      <a:xfrm>
                        <a:off x="6958012" y="1143000"/>
                        <a:ext cx="1957388" cy="2769990"/>
                      </a:xfrm>
                      <a:prstGeom prst="rect">
                        <a:avLst/>
                      </a:prstGeom>
                      <a:ln>
                        <a:solidFill>
                          <a:schemeClr val="tx2">
                            <a:lumMod val="60000"/>
                            <a:lumOff val="40000"/>
                          </a:schemeClr>
                        </a:solidFill>
                      </a:ln>
                    </p:spPr>
                  </p:pic>
                </p:oleObj>
              </mc:Fallback>
            </mc:AlternateContent>
          </a:graphicData>
        </a:graphic>
      </p:graphicFrame>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8012" y="4100022"/>
            <a:ext cx="1930706" cy="2719878"/>
          </a:xfrm>
          <a:prstGeom prst="rect">
            <a:avLst/>
          </a:prstGeom>
        </p:spPr>
      </p:pic>
    </p:spTree>
    <p:extLst>
      <p:ext uri="{BB962C8B-B14F-4D97-AF65-F5344CB8AC3E}">
        <p14:creationId xmlns:p14="http://schemas.microsoft.com/office/powerpoint/2010/main" val="2414866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2984"/>
            <a:ext cx="8305800" cy="4983179"/>
          </a:xfrm>
        </p:spPr>
        <p:txBody>
          <a:bodyPr/>
          <a:lstStyle/>
          <a:p>
            <a:pPr marL="0" indent="0" algn="just">
              <a:buNone/>
            </a:pPr>
            <a:r>
              <a:rPr lang="en-IN" sz="1400" dirty="0"/>
              <a:t>This award has been constituted to instantly recognize and appreciate any employee for any form of support/help extended within or outside purview of work. This platform could be used to appreciate some gesture or a behaviour of an employee. </a:t>
            </a:r>
            <a:endParaRPr lang="en-IN" sz="1400" dirty="0" smtClean="0"/>
          </a:p>
          <a:p>
            <a:pPr marL="0" indent="0" algn="just">
              <a:buNone/>
            </a:pPr>
            <a:endParaRPr lang="en-IN" sz="1400" dirty="0" smtClean="0"/>
          </a:p>
          <a:p>
            <a:pPr marL="0" indent="0" algn="just">
              <a:buNone/>
            </a:pPr>
            <a:r>
              <a:rPr lang="en-IN" sz="1400" dirty="0" smtClean="0"/>
              <a:t>This </a:t>
            </a:r>
            <a:r>
              <a:rPr lang="en-IN" sz="1400" dirty="0"/>
              <a:t>kind of recognition truly makes the link between the recognition received and the behaviour exhibited. This gives everyone the tools and the push they need to highlight behaviours that lead to achievement.</a:t>
            </a:r>
          </a:p>
          <a:p>
            <a:pPr marL="0" indent="0" algn="just">
              <a:buNone/>
            </a:pPr>
            <a:endParaRPr lang="en-IN" sz="1400" dirty="0" smtClean="0"/>
          </a:p>
          <a:p>
            <a:pPr marL="0" indent="0" algn="just">
              <a:buNone/>
            </a:pPr>
            <a:r>
              <a:rPr lang="en-IN" sz="1400" dirty="0" smtClean="0"/>
              <a:t>Types </a:t>
            </a:r>
            <a:r>
              <a:rPr lang="en-IN" sz="1400" dirty="0"/>
              <a:t>of recognition </a:t>
            </a:r>
            <a:r>
              <a:rPr lang="en-IN" sz="1400" dirty="0" smtClean="0"/>
              <a:t>categorised below:</a:t>
            </a:r>
            <a:endParaRPr lang="en-IN" sz="1400" dirty="0"/>
          </a:p>
          <a:p>
            <a:pPr lvl="0" algn="just"/>
            <a:r>
              <a:rPr lang="en-IN" sz="1400" dirty="0" smtClean="0"/>
              <a:t>You Rock!</a:t>
            </a:r>
          </a:p>
          <a:p>
            <a:pPr lvl="0" algn="just"/>
            <a:r>
              <a:rPr lang="en-IN" sz="1400" dirty="0" smtClean="0"/>
              <a:t>Well Done!</a:t>
            </a:r>
          </a:p>
          <a:p>
            <a:pPr lvl="0" algn="just"/>
            <a:r>
              <a:rPr lang="en-IN" sz="1400" dirty="0" smtClean="0"/>
              <a:t>Thankyou!</a:t>
            </a:r>
          </a:p>
          <a:p>
            <a:pPr lvl="0" algn="just"/>
            <a:endParaRPr lang="en-IN" sz="1400" dirty="0"/>
          </a:p>
          <a:p>
            <a:pPr marL="0" lvl="0" indent="0" algn="just">
              <a:buNone/>
            </a:pPr>
            <a:r>
              <a:rPr lang="en-IN" sz="1400" dirty="0" smtClean="0"/>
              <a:t>The recognition cards can be given via Peer </a:t>
            </a:r>
            <a:r>
              <a:rPr lang="en-IN" sz="1400" dirty="0"/>
              <a:t>to </a:t>
            </a:r>
            <a:r>
              <a:rPr lang="en-IN" sz="1400" dirty="0" smtClean="0"/>
              <a:t>Peer, Top – Down or Bottom – Up.</a:t>
            </a:r>
          </a:p>
          <a:p>
            <a:pPr lvl="0" algn="just"/>
            <a:endParaRPr lang="en-US" sz="1400" dirty="0"/>
          </a:p>
          <a:p>
            <a:pPr marL="0" lvl="0" indent="0" algn="just">
              <a:buNone/>
            </a:pPr>
            <a:r>
              <a:rPr lang="en-US" sz="1400" dirty="0" smtClean="0"/>
              <a:t>Instant Recognition card boxes will be placed on every floor for ready use.</a:t>
            </a:r>
            <a:endParaRPr lang="en-IN" sz="1400" dirty="0"/>
          </a:p>
          <a:p>
            <a:pPr marL="0" indent="0">
              <a:buNone/>
            </a:pPr>
            <a:endParaRPr lang="en-IN" dirty="0"/>
          </a:p>
        </p:txBody>
      </p:sp>
      <p:sp>
        <p:nvSpPr>
          <p:cNvPr id="3" name="Rectangle 2"/>
          <p:cNvSpPr/>
          <p:nvPr/>
        </p:nvSpPr>
        <p:spPr>
          <a:xfrm>
            <a:off x="0" y="437346"/>
            <a:ext cx="6032549" cy="477054"/>
          </a:xfrm>
          <a:prstGeom prst="rect">
            <a:avLst/>
          </a:prstGeom>
        </p:spPr>
        <p:txBody>
          <a:bodyPr wrap="none">
            <a:spAutoFit/>
          </a:bodyPr>
          <a:lstStyle/>
          <a:p>
            <a:pPr marL="0" lvl="1">
              <a:spcBef>
                <a:spcPct val="0"/>
              </a:spcBef>
            </a:pPr>
            <a:r>
              <a:rPr lang="en-IN" sz="2500" b="1" dirty="0" smtClean="0">
                <a:solidFill>
                  <a:srgbClr val="FFFF00"/>
                </a:solidFill>
              </a:rPr>
              <a:t>Instant Recognition Award | </a:t>
            </a:r>
            <a:r>
              <a:rPr lang="en-IN" sz="2500" b="1" dirty="0">
                <a:solidFill>
                  <a:srgbClr val="FFFF00"/>
                </a:solidFill>
              </a:rPr>
              <a:t>All Employees</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2289" t="41567" r="23494" b="6627"/>
          <a:stretch/>
        </p:blipFill>
        <p:spPr>
          <a:xfrm>
            <a:off x="6400800" y="3352800"/>
            <a:ext cx="2571639" cy="2457344"/>
          </a:xfrm>
          <a:prstGeom prst="rect">
            <a:avLst/>
          </a:prstGeom>
        </p:spPr>
      </p:pic>
    </p:spTree>
    <p:extLst>
      <p:ext uri="{BB962C8B-B14F-4D97-AF65-F5344CB8AC3E}">
        <p14:creationId xmlns:p14="http://schemas.microsoft.com/office/powerpoint/2010/main" val="62388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2984"/>
            <a:ext cx="8305800" cy="4983179"/>
          </a:xfrm>
        </p:spPr>
        <p:txBody>
          <a:bodyPr/>
          <a:lstStyle/>
          <a:p>
            <a:pPr marL="0" indent="0">
              <a:buNone/>
            </a:pPr>
            <a:r>
              <a:rPr lang="en-IN" sz="1400" b="1" dirty="0"/>
              <a:t>Spot Light Awards</a:t>
            </a:r>
            <a:r>
              <a:rPr lang="en-IN" sz="1400" dirty="0"/>
              <a:t> are designed to recognize special contributions, as they occur, for a specific project or task. These Awards are generally for a special contribution accomplished over a relatively short time period. A Spot Light Award lets employees know that someone has observed and would like to recognise their noteworthy contribution. The award will be through the recently launched Vantage Points which can be redeemed at various offline and online stores.</a:t>
            </a:r>
          </a:p>
          <a:p>
            <a:pPr marL="0" indent="0" algn="just">
              <a:buNone/>
            </a:pPr>
            <a:endParaRPr lang="en-IN" sz="1400" dirty="0" smtClean="0"/>
          </a:p>
          <a:p>
            <a:pPr marL="0" indent="0">
              <a:buNone/>
            </a:pPr>
            <a:endParaRPr lang="en-IN" dirty="0"/>
          </a:p>
        </p:txBody>
      </p:sp>
      <p:sp>
        <p:nvSpPr>
          <p:cNvPr id="3" name="Rectangle 2"/>
          <p:cNvSpPr/>
          <p:nvPr/>
        </p:nvSpPr>
        <p:spPr>
          <a:xfrm>
            <a:off x="0" y="437346"/>
            <a:ext cx="5290231" cy="477054"/>
          </a:xfrm>
          <a:prstGeom prst="rect">
            <a:avLst/>
          </a:prstGeom>
        </p:spPr>
        <p:txBody>
          <a:bodyPr wrap="none">
            <a:spAutoFit/>
          </a:bodyPr>
          <a:lstStyle/>
          <a:p>
            <a:pPr marL="0" lvl="1">
              <a:spcBef>
                <a:spcPct val="0"/>
              </a:spcBef>
            </a:pPr>
            <a:r>
              <a:rPr lang="en-IN" sz="2500" b="1" dirty="0" smtClean="0">
                <a:solidFill>
                  <a:srgbClr val="FFFF00"/>
                </a:solidFill>
              </a:rPr>
              <a:t>Spotlight Award | </a:t>
            </a:r>
            <a:r>
              <a:rPr lang="en-IN" sz="2500" b="1" dirty="0" smtClean="0">
                <a:solidFill>
                  <a:srgbClr val="FFFF00"/>
                </a:solidFill>
              </a:rPr>
              <a:t>Manager and Below</a:t>
            </a:r>
            <a:endParaRPr lang="en-IN" sz="2500" b="1" dirty="0">
              <a:solidFill>
                <a:srgbClr val="FFFF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501312289"/>
              </p:ext>
            </p:extLst>
          </p:nvPr>
        </p:nvGraphicFramePr>
        <p:xfrm>
          <a:off x="381000" y="2895600"/>
          <a:ext cx="8153400" cy="1600200"/>
        </p:xfrm>
        <a:graphic>
          <a:graphicData uri="http://schemas.openxmlformats.org/drawingml/2006/table">
            <a:tbl>
              <a:tblPr firstRow="1"/>
              <a:tblGrid>
                <a:gridCol w="4137863"/>
                <a:gridCol w="4015537"/>
              </a:tblGrid>
              <a:tr h="166839">
                <a:tc>
                  <a:txBody>
                    <a:bodyPr/>
                    <a:lstStyle/>
                    <a:p>
                      <a:pPr algn="just">
                        <a:lnSpc>
                          <a:spcPct val="115000"/>
                        </a:lnSpc>
                        <a:spcAft>
                          <a:spcPts val="0"/>
                        </a:spcAft>
                      </a:pPr>
                      <a:r>
                        <a:rPr lang="en-US" sz="1100" b="1" dirty="0">
                          <a:effectLst/>
                          <a:latin typeface="+mn-lt"/>
                          <a:ea typeface="Times New Roman" panose="02020603050405020304" pitchFamily="18" charset="0"/>
                          <a:cs typeface="Times New Roman" panose="02020603050405020304" pitchFamily="18" charset="0"/>
                        </a:rPr>
                        <a:t>Eligibility</a:t>
                      </a:r>
                      <a:endParaRPr lang="en-IN" sz="1100" b="1"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just">
                        <a:lnSpc>
                          <a:spcPct val="115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Process</a:t>
                      </a:r>
                      <a:endParaRPr lang="en-IN" sz="1100" b="1"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1407414">
                <a:tc>
                  <a:txBody>
                    <a:bodyPr/>
                    <a:lstStyle/>
                    <a:p>
                      <a:pPr marL="285750" lvl="0" indent="-285750" algn="l" defTabSz="914400" rtl="0" eaLnBrk="1" latinLnBrk="0" hangingPunct="1">
                        <a:buFont typeface="Wingdings" panose="05000000000000000000" pitchFamily="2" charset="2"/>
                        <a:buChar char="Ø"/>
                      </a:pPr>
                      <a:r>
                        <a:rPr lang="en-IN" sz="1100" kern="1200" dirty="0" smtClean="0">
                          <a:solidFill>
                            <a:schemeClr val="tx1"/>
                          </a:solidFill>
                          <a:effectLst/>
                          <a:latin typeface="+mn-lt"/>
                          <a:ea typeface="Times New Roman" panose="02020603050405020304" pitchFamily="18" charset="0"/>
                          <a:cs typeface="Times New Roman" panose="02020603050405020304" pitchFamily="18" charset="0"/>
                        </a:rPr>
                        <a:t>Employee/s should be a corporate </a:t>
                      </a:r>
                      <a:r>
                        <a:rPr lang="en-IN" sz="1100" kern="1200" dirty="0" err="1" smtClean="0">
                          <a:solidFill>
                            <a:schemeClr val="tx1"/>
                          </a:solidFill>
                          <a:effectLst/>
                          <a:latin typeface="+mn-lt"/>
                          <a:ea typeface="Times New Roman" panose="02020603050405020304" pitchFamily="18" charset="0"/>
                          <a:cs typeface="Times New Roman" panose="02020603050405020304" pitchFamily="18" charset="0"/>
                        </a:rPr>
                        <a:t>onroll</a:t>
                      </a:r>
                      <a:r>
                        <a:rPr lang="en-IN" sz="1100" kern="1200" dirty="0" smtClean="0">
                          <a:solidFill>
                            <a:schemeClr val="tx1"/>
                          </a:solidFill>
                          <a:effectLst/>
                          <a:latin typeface="+mn-lt"/>
                          <a:ea typeface="Times New Roman" panose="02020603050405020304" pitchFamily="18" charset="0"/>
                          <a:cs typeface="Times New Roman" panose="02020603050405020304" pitchFamily="18" charset="0"/>
                        </a:rPr>
                        <a:t> staff</a:t>
                      </a:r>
                    </a:p>
                    <a:p>
                      <a:pPr marL="285750" lvl="0" indent="-285750" algn="l" defTabSz="914400" rtl="0" eaLnBrk="1" latinLnBrk="0" hangingPunct="1">
                        <a:buFont typeface="Wingdings" panose="05000000000000000000" pitchFamily="2" charset="2"/>
                        <a:buChar char="Ø"/>
                      </a:pPr>
                      <a:r>
                        <a:rPr lang="en-IN" sz="1100" kern="1200" dirty="0" smtClean="0">
                          <a:solidFill>
                            <a:schemeClr val="tx1"/>
                          </a:solidFill>
                          <a:effectLst/>
                          <a:latin typeface="+mn-lt"/>
                          <a:ea typeface="Times New Roman" panose="02020603050405020304" pitchFamily="18" charset="0"/>
                          <a:cs typeface="Times New Roman" panose="02020603050405020304" pitchFamily="18" charset="0"/>
                        </a:rPr>
                        <a:t>Performance rating – Meets expectation or above</a:t>
                      </a:r>
                    </a:p>
                    <a:p>
                      <a:pPr marL="285750" lvl="0" indent="-285750" algn="l" defTabSz="914400" rtl="0" eaLnBrk="1" latinLnBrk="0" hangingPunct="1">
                        <a:buFont typeface="Wingdings" panose="05000000000000000000" pitchFamily="2" charset="2"/>
                        <a:buChar char="Ø"/>
                      </a:pPr>
                      <a:r>
                        <a:rPr lang="en-IN" sz="1100" kern="1200" dirty="0" smtClean="0">
                          <a:solidFill>
                            <a:schemeClr val="tx1"/>
                          </a:solidFill>
                          <a:effectLst/>
                          <a:latin typeface="+mn-lt"/>
                          <a:ea typeface="Times New Roman" panose="02020603050405020304" pitchFamily="18" charset="0"/>
                          <a:cs typeface="Times New Roman" panose="02020603050405020304" pitchFamily="18" charset="0"/>
                        </a:rPr>
                        <a:t>Contribution / efforts should have been achieved in the last 1-2 months</a:t>
                      </a:r>
                    </a:p>
                    <a:p>
                      <a:pPr marL="285750" indent="-285750" algn="l" defTabSz="914400" rtl="0" eaLnBrk="1" latinLnBrk="0" hangingPunct="1">
                        <a:buFont typeface="Wingdings" panose="05000000000000000000" pitchFamily="2" charset="2"/>
                        <a:buChar char="Ø"/>
                      </a:pPr>
                      <a:r>
                        <a:rPr lang="en-IN" sz="1100" kern="1200" dirty="0" smtClean="0">
                          <a:solidFill>
                            <a:schemeClr val="tx1"/>
                          </a:solidFill>
                          <a:effectLst/>
                          <a:latin typeface="+mn-lt"/>
                          <a:ea typeface="Times New Roman" panose="02020603050405020304" pitchFamily="18" charset="0"/>
                          <a:cs typeface="Times New Roman" panose="02020603050405020304" pitchFamily="18" charset="0"/>
                        </a:rPr>
                        <a:t>Cross functional nominations are invited as well</a:t>
                      </a:r>
                    </a:p>
                    <a:p>
                      <a:pPr marL="342900" indent="-342900">
                        <a:buFont typeface="Wingdings" panose="05000000000000000000" pitchFamily="2" charset="2"/>
                        <a:buChar char="Ø"/>
                      </a:pPr>
                      <a:endParaRPr lang="en-US" sz="1100" kern="1200" dirty="0" smtClean="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285750" lvl="0" indent="-285750" algn="l" defTabSz="914400" rtl="0" eaLnBrk="1" latinLnBrk="0" hangingPunct="1">
                        <a:buFont typeface="Wingdings" panose="05000000000000000000" pitchFamily="2" charset="2"/>
                        <a:buChar char="Ø"/>
                      </a:pPr>
                      <a:r>
                        <a:rPr lang="en-IN" sz="1100" kern="1200" dirty="0" smtClean="0">
                          <a:solidFill>
                            <a:schemeClr val="tx1"/>
                          </a:solidFill>
                          <a:effectLst/>
                          <a:latin typeface="+mn-lt"/>
                          <a:ea typeface="Times New Roman" panose="02020603050405020304" pitchFamily="18" charset="0"/>
                          <a:cs typeface="Times New Roman" panose="02020603050405020304" pitchFamily="18" charset="0"/>
                        </a:rPr>
                        <a:t>Nomination should be from the reporting manager / Business Head / Support Head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IN" sz="1100" kern="1200" dirty="0" smtClean="0">
                          <a:solidFill>
                            <a:schemeClr val="tx1"/>
                          </a:solidFill>
                          <a:effectLst/>
                          <a:latin typeface="+mn-lt"/>
                          <a:ea typeface="Times New Roman" panose="02020603050405020304" pitchFamily="18" charset="0"/>
                          <a:cs typeface="Times New Roman" panose="02020603050405020304" pitchFamily="18" charset="0"/>
                        </a:rPr>
                        <a:t>Each business will be given a budget for the year (per below) from which they can utilise to reward employees in individual or team category.</a:t>
                      </a:r>
                    </a:p>
                    <a:p>
                      <a:pPr lvl="0"/>
                      <a:endParaRPr lang="en-IN" sz="1800" kern="1200" dirty="0">
                        <a:solidFill>
                          <a:schemeClr val="tx1"/>
                        </a:solidFill>
                        <a:effectLst/>
                        <a:latin typeface="+mn-lt"/>
                        <a:ea typeface="+mn-ea"/>
                        <a:cs typeface="+mn-cs"/>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55923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2984"/>
            <a:ext cx="8305800" cy="4983179"/>
          </a:xfrm>
        </p:spPr>
        <p:txBody>
          <a:bodyPr/>
          <a:lstStyle/>
          <a:p>
            <a:r>
              <a:rPr lang="en-IN" sz="1400" b="1" dirty="0" smtClean="0"/>
              <a:t>Retail Awards</a:t>
            </a:r>
            <a:r>
              <a:rPr lang="en-IN" sz="1400" dirty="0" smtClean="0"/>
              <a:t> </a:t>
            </a:r>
            <a:r>
              <a:rPr lang="en-IN" sz="1400" dirty="0"/>
              <a:t>are </a:t>
            </a:r>
            <a:r>
              <a:rPr lang="en-IN" sz="1400" dirty="0"/>
              <a:t>The Retail Awards is aimed to </a:t>
            </a:r>
            <a:r>
              <a:rPr lang="en-IN" sz="1400" dirty="0" err="1"/>
              <a:t>honor</a:t>
            </a:r>
            <a:r>
              <a:rPr lang="en-IN" sz="1400" dirty="0"/>
              <a:t> exceptional work done by the Retail staff, </a:t>
            </a:r>
            <a:r>
              <a:rPr lang="en-US" sz="1400" dirty="0"/>
              <a:t>demonstrating a </a:t>
            </a:r>
            <a:r>
              <a:rPr lang="en-US" sz="1400" dirty="0" err="1"/>
              <a:t>behaviour</a:t>
            </a:r>
            <a:r>
              <a:rPr lang="en-US" sz="1400" dirty="0"/>
              <a:t> and commitment to deliver excellence in the retail environment. </a:t>
            </a:r>
            <a:r>
              <a:rPr lang="en-IN" sz="1400" dirty="0"/>
              <a:t>The overall performance is characterized by epitome of excellent workmanship, seamless passion, unmatched energy and professional integrity</a:t>
            </a:r>
            <a:r>
              <a:rPr lang="en-IN" sz="1400" dirty="0" smtClean="0"/>
              <a:t>.</a:t>
            </a:r>
            <a:endParaRPr lang="en-IN" sz="1400" dirty="0"/>
          </a:p>
          <a:p>
            <a:r>
              <a:rPr lang="en-IN" sz="1400" dirty="0"/>
              <a:t>These are annual awards that are run across all regions &amp; brands.</a:t>
            </a:r>
          </a:p>
          <a:p>
            <a:r>
              <a:rPr lang="en-IN" sz="1400" dirty="0"/>
              <a:t>All Individual awards are given in the form of Vantage Circle points and</a:t>
            </a:r>
          </a:p>
          <a:p>
            <a:r>
              <a:rPr lang="en-IN" sz="1400" dirty="0"/>
              <a:t>Team Lunch/Dinner for Team awards</a:t>
            </a:r>
          </a:p>
          <a:p>
            <a:pPr marL="0" indent="0">
              <a:buNone/>
            </a:pPr>
            <a:endParaRPr lang="en-IN" sz="1400" dirty="0"/>
          </a:p>
          <a:p>
            <a:pPr marL="0" indent="0">
              <a:buNone/>
            </a:pPr>
            <a:endParaRPr lang="en-IN" dirty="0"/>
          </a:p>
        </p:txBody>
      </p:sp>
      <p:sp>
        <p:nvSpPr>
          <p:cNvPr id="3" name="Rectangle 2"/>
          <p:cNvSpPr/>
          <p:nvPr/>
        </p:nvSpPr>
        <p:spPr>
          <a:xfrm>
            <a:off x="0" y="437346"/>
            <a:ext cx="4942379" cy="477054"/>
          </a:xfrm>
          <a:prstGeom prst="rect">
            <a:avLst/>
          </a:prstGeom>
        </p:spPr>
        <p:txBody>
          <a:bodyPr wrap="none">
            <a:spAutoFit/>
          </a:bodyPr>
          <a:lstStyle/>
          <a:p>
            <a:pPr marL="0" lvl="1">
              <a:spcBef>
                <a:spcPct val="0"/>
              </a:spcBef>
            </a:pPr>
            <a:r>
              <a:rPr lang="en-IN" sz="2500" b="1" dirty="0" smtClean="0">
                <a:solidFill>
                  <a:srgbClr val="FFFF00"/>
                </a:solidFill>
              </a:rPr>
              <a:t>Retail Awards| </a:t>
            </a:r>
            <a:r>
              <a:rPr lang="en-IN" sz="2500" b="1" dirty="0" smtClean="0">
                <a:solidFill>
                  <a:srgbClr val="FFFF00"/>
                </a:solidFill>
              </a:rPr>
              <a:t>All </a:t>
            </a:r>
            <a:r>
              <a:rPr lang="en-IN" sz="2500" b="1" dirty="0" smtClean="0">
                <a:solidFill>
                  <a:srgbClr val="FFFF00"/>
                </a:solidFill>
              </a:rPr>
              <a:t>Retail &amp; Regional</a:t>
            </a:r>
            <a:endParaRPr lang="en-IN" sz="2500" b="1" dirty="0">
              <a:solidFill>
                <a:srgbClr val="FFFF00"/>
              </a:solidFill>
            </a:endParaRPr>
          </a:p>
        </p:txBody>
      </p:sp>
      <p:pic>
        <p:nvPicPr>
          <p:cNvPr id="4" name="Picture 3"/>
          <p:cNvPicPr>
            <a:picLocks noChangeAspect="1"/>
          </p:cNvPicPr>
          <p:nvPr/>
        </p:nvPicPr>
        <p:blipFill>
          <a:blip r:embed="rId2"/>
          <a:stretch>
            <a:fillRect/>
          </a:stretch>
        </p:blipFill>
        <p:spPr>
          <a:xfrm>
            <a:off x="914400" y="3192111"/>
            <a:ext cx="7353300" cy="3665889"/>
          </a:xfrm>
          <a:prstGeom prst="rect">
            <a:avLst/>
          </a:prstGeom>
        </p:spPr>
      </p:pic>
    </p:spTree>
    <p:extLst>
      <p:ext uri="{BB962C8B-B14F-4D97-AF65-F5344CB8AC3E}">
        <p14:creationId xmlns:p14="http://schemas.microsoft.com/office/powerpoint/2010/main" val="1085441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37346"/>
            <a:ext cx="2318007" cy="477054"/>
          </a:xfrm>
          <a:prstGeom prst="rect">
            <a:avLst/>
          </a:prstGeom>
        </p:spPr>
        <p:txBody>
          <a:bodyPr wrap="none">
            <a:spAutoFit/>
          </a:bodyPr>
          <a:lstStyle/>
          <a:p>
            <a:pPr marL="0" lvl="1">
              <a:spcBef>
                <a:spcPct val="0"/>
              </a:spcBef>
            </a:pPr>
            <a:r>
              <a:rPr lang="en-US" sz="2500" b="1" dirty="0" smtClean="0">
                <a:solidFill>
                  <a:srgbClr val="FFFF00"/>
                </a:solidFill>
              </a:rPr>
              <a:t>Reward Payouts</a:t>
            </a:r>
            <a:endParaRPr lang="en-IN" sz="2500" b="1" dirty="0">
              <a:solidFill>
                <a:srgbClr val="FFFF0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5033134"/>
              </p:ext>
            </p:extLst>
          </p:nvPr>
        </p:nvGraphicFramePr>
        <p:xfrm>
          <a:off x="152400" y="4724400"/>
          <a:ext cx="8229600" cy="1303130"/>
        </p:xfrm>
        <a:graphic>
          <a:graphicData uri="http://schemas.openxmlformats.org/drawingml/2006/table">
            <a:tbl>
              <a:tblPr/>
              <a:tblGrid>
                <a:gridCol w="674322"/>
                <a:gridCol w="7555278"/>
              </a:tblGrid>
              <a:tr h="241941">
                <a:tc>
                  <a:txBody>
                    <a:bodyPr/>
                    <a:lstStyle/>
                    <a:p>
                      <a:r>
                        <a:rPr lang="en-IN" sz="1000" dirty="0">
                          <a:solidFill>
                            <a:schemeClr val="bg1"/>
                          </a:solidFill>
                          <a:effectLst/>
                          <a:latin typeface="Roboto"/>
                        </a:rPr>
                        <a:t>Step 1</a:t>
                      </a:r>
                      <a:endParaRPr lang="en-IN" sz="1700" dirty="0">
                        <a:solidFill>
                          <a:schemeClr val="bg1"/>
                        </a:solidFill>
                        <a:effectLst/>
                        <a:latin typeface="Roboto"/>
                      </a:endParaRPr>
                    </a:p>
                  </a:txBody>
                  <a:tcPr marL="64677" marR="646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r>
                        <a:rPr lang="en-IN" sz="1000" dirty="0">
                          <a:effectLst/>
                          <a:latin typeface="Roboto"/>
                        </a:rPr>
                        <a:t>Register using your Corporate email id on </a:t>
                      </a:r>
                      <a:r>
                        <a:rPr lang="en-IN" sz="1000" dirty="0">
                          <a:solidFill>
                            <a:srgbClr val="1155CC"/>
                          </a:solidFill>
                          <a:effectLst/>
                          <a:latin typeface="Roboto"/>
                          <a:hlinkClick r:id="rId3"/>
                        </a:rPr>
                        <a:t>www.vantagecircle.com</a:t>
                      </a:r>
                      <a:endParaRPr lang="en-IN" sz="1700" dirty="0">
                        <a:effectLst/>
                        <a:latin typeface="Roboto"/>
                      </a:endParaRPr>
                    </a:p>
                  </a:txBody>
                  <a:tcPr marL="64677" marR="646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3320">
                <a:tc>
                  <a:txBody>
                    <a:bodyPr/>
                    <a:lstStyle/>
                    <a:p>
                      <a:r>
                        <a:rPr lang="en-IN" sz="1000" dirty="0">
                          <a:solidFill>
                            <a:schemeClr val="bg1"/>
                          </a:solidFill>
                          <a:effectLst/>
                          <a:latin typeface="Roboto"/>
                        </a:rPr>
                        <a:t>Step 2</a:t>
                      </a:r>
                      <a:endParaRPr lang="en-IN" sz="1700" dirty="0">
                        <a:solidFill>
                          <a:schemeClr val="bg1"/>
                        </a:solidFill>
                        <a:effectLst/>
                        <a:latin typeface="Roboto"/>
                      </a:endParaRPr>
                    </a:p>
                  </a:txBody>
                  <a:tcPr marL="64677" marR="646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r>
                        <a:rPr lang="en-IN" sz="1000" dirty="0">
                          <a:effectLst/>
                          <a:latin typeface="Roboto"/>
                        </a:rPr>
                        <a:t>Click on the Login button and enter your official email id.</a:t>
                      </a:r>
                      <a:endParaRPr lang="en-IN" sz="1700" dirty="0">
                        <a:effectLst/>
                        <a:latin typeface="Roboto"/>
                      </a:endParaRPr>
                    </a:p>
                  </a:txBody>
                  <a:tcPr marL="64677" marR="646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6201">
                <a:tc>
                  <a:txBody>
                    <a:bodyPr/>
                    <a:lstStyle/>
                    <a:p>
                      <a:r>
                        <a:rPr lang="en-IN" sz="1000" dirty="0">
                          <a:solidFill>
                            <a:schemeClr val="bg1"/>
                          </a:solidFill>
                          <a:effectLst/>
                          <a:latin typeface="Roboto"/>
                        </a:rPr>
                        <a:t>Step 3</a:t>
                      </a:r>
                      <a:endParaRPr lang="en-IN" sz="1700" dirty="0">
                        <a:solidFill>
                          <a:schemeClr val="bg1"/>
                        </a:solidFill>
                        <a:effectLst/>
                        <a:latin typeface="Roboto"/>
                      </a:endParaRPr>
                    </a:p>
                  </a:txBody>
                  <a:tcPr marL="64677" marR="646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r>
                        <a:rPr lang="en-IN" sz="1000" dirty="0">
                          <a:effectLst/>
                          <a:latin typeface="Roboto"/>
                        </a:rPr>
                        <a:t>You will immediately receive a verification email from Vantage Circle. Click on </a:t>
                      </a:r>
                      <a:r>
                        <a:rPr lang="en-IN" sz="1000" dirty="0" err="1">
                          <a:effectLst/>
                          <a:latin typeface="Roboto"/>
                        </a:rPr>
                        <a:t>theArvind</a:t>
                      </a:r>
                      <a:r>
                        <a:rPr lang="en-IN" sz="1000" dirty="0">
                          <a:effectLst/>
                          <a:latin typeface="Roboto"/>
                        </a:rPr>
                        <a:t> Vantage Circle link provided in the email.</a:t>
                      </a:r>
                      <a:endParaRPr lang="en-IN" sz="1700" dirty="0">
                        <a:effectLst/>
                        <a:latin typeface="Roboto"/>
                      </a:endParaRPr>
                    </a:p>
                  </a:txBody>
                  <a:tcPr marL="64677" marR="646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3738">
                <a:tc>
                  <a:txBody>
                    <a:bodyPr/>
                    <a:lstStyle/>
                    <a:p>
                      <a:r>
                        <a:rPr lang="en-IN" sz="1000" dirty="0">
                          <a:solidFill>
                            <a:schemeClr val="bg1"/>
                          </a:solidFill>
                          <a:effectLst/>
                          <a:latin typeface="Roboto"/>
                        </a:rPr>
                        <a:t>Step 4</a:t>
                      </a:r>
                      <a:endParaRPr lang="en-IN" sz="1700" dirty="0">
                        <a:solidFill>
                          <a:schemeClr val="bg1"/>
                        </a:solidFill>
                        <a:effectLst/>
                        <a:latin typeface="Roboto"/>
                      </a:endParaRPr>
                    </a:p>
                  </a:txBody>
                  <a:tcPr marL="64677" marR="646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r>
                        <a:rPr lang="en-IN" sz="1000">
                          <a:effectLst/>
                          <a:latin typeface="Roboto"/>
                        </a:rPr>
                        <a:t>Complete the registration process by filling the required personal information</a:t>
                      </a:r>
                      <a:endParaRPr lang="en-IN" sz="1700">
                        <a:effectLst/>
                        <a:latin typeface="Roboto"/>
                      </a:endParaRPr>
                    </a:p>
                  </a:txBody>
                  <a:tcPr marL="64677" marR="646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7930">
                <a:tc>
                  <a:txBody>
                    <a:bodyPr/>
                    <a:lstStyle/>
                    <a:p>
                      <a:r>
                        <a:rPr lang="en-IN" sz="1000" dirty="0">
                          <a:solidFill>
                            <a:schemeClr val="bg1"/>
                          </a:solidFill>
                          <a:effectLst/>
                          <a:latin typeface="Roboto"/>
                        </a:rPr>
                        <a:t>Step 5</a:t>
                      </a:r>
                      <a:endParaRPr lang="en-IN" sz="1700" dirty="0">
                        <a:solidFill>
                          <a:schemeClr val="bg1"/>
                        </a:solidFill>
                        <a:effectLst/>
                        <a:latin typeface="Roboto"/>
                      </a:endParaRPr>
                    </a:p>
                  </a:txBody>
                  <a:tcPr marL="64677" marR="646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r>
                        <a:rPr lang="en-IN" sz="1000" dirty="0">
                          <a:effectLst/>
                          <a:latin typeface="Roboto"/>
                        </a:rPr>
                        <a:t>You will now be able to view the site, earn points and avail offers!</a:t>
                      </a:r>
                      <a:endParaRPr lang="en-IN" sz="1700" dirty="0">
                        <a:effectLst/>
                        <a:latin typeface="Roboto"/>
                      </a:endParaRPr>
                    </a:p>
                  </a:txBody>
                  <a:tcPr marL="64677" marR="646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8" name="Rectangle 1"/>
          <p:cNvSpPr>
            <a:spLocks noChangeArrowheads="1"/>
          </p:cNvSpPr>
          <p:nvPr/>
        </p:nvSpPr>
        <p:spPr bwMode="auto">
          <a:xfrm>
            <a:off x="0" y="1295400"/>
            <a:ext cx="91440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222222"/>
                </a:solidFill>
                <a:effectLst/>
                <a:latin typeface="+mn-lt"/>
                <a:cs typeface="Arial" panose="020B0604020202020204" pitchFamily="34" charset="0"/>
              </a:rPr>
              <a:t>To bring the </a:t>
            </a:r>
            <a:r>
              <a:rPr kumimoji="0" lang="en-US" altLang="en-US" sz="1500" b="1" i="0" u="none" strike="noStrike" cap="none" normalizeH="0" baseline="0" dirty="0" smtClean="0">
                <a:ln>
                  <a:noFill/>
                </a:ln>
                <a:solidFill>
                  <a:srgbClr val="222222"/>
                </a:solidFill>
                <a:effectLst/>
                <a:latin typeface="+mn-lt"/>
                <a:cs typeface="Arial" panose="020B0604020202020204" pitchFamily="34" charset="0"/>
              </a:rPr>
              <a:t>Arvind</a:t>
            </a:r>
            <a:r>
              <a:rPr kumimoji="0" lang="en-US" altLang="en-US" sz="1500" b="1" i="0" u="none" strike="noStrike" cap="none" normalizeH="0" dirty="0" smtClean="0">
                <a:ln>
                  <a:noFill/>
                </a:ln>
                <a:solidFill>
                  <a:srgbClr val="222222"/>
                </a:solidFill>
                <a:effectLst/>
                <a:latin typeface="+mn-lt"/>
                <a:cs typeface="Arial" panose="020B0604020202020204" pitchFamily="34" charset="0"/>
              </a:rPr>
              <a:t> Applause</a:t>
            </a:r>
            <a:r>
              <a:rPr kumimoji="0" lang="en-US" altLang="en-US" sz="1500" b="1" i="0" u="none" strike="noStrike" cap="none" normalizeH="0" baseline="0" dirty="0" smtClean="0">
                <a:ln>
                  <a:noFill/>
                </a:ln>
                <a:solidFill>
                  <a:srgbClr val="222222"/>
                </a:solidFill>
                <a:effectLst/>
                <a:latin typeface="+mn-lt"/>
                <a:cs typeface="Arial" panose="020B0604020202020204" pitchFamily="34" charset="0"/>
              </a:rPr>
              <a:t> </a:t>
            </a:r>
            <a:r>
              <a:rPr kumimoji="0" lang="en-US" altLang="en-US" sz="1500" b="0" i="0" u="none" strike="noStrike" cap="none" normalizeH="0" baseline="0" dirty="0" smtClean="0">
                <a:ln>
                  <a:noFill/>
                </a:ln>
                <a:solidFill>
                  <a:srgbClr val="222222"/>
                </a:solidFill>
                <a:effectLst/>
                <a:latin typeface="+mn-lt"/>
                <a:cs typeface="Arial" panose="020B0604020202020204" pitchFamily="34" charset="0"/>
              </a:rPr>
              <a:t>to life, we had integrated it into a </a:t>
            </a:r>
            <a:r>
              <a:rPr kumimoji="0" lang="en-US" altLang="en-US" sz="1500" b="1" i="0" u="none" strike="noStrike" cap="none" normalizeH="0" baseline="0" dirty="0" smtClean="0">
                <a:ln>
                  <a:noFill/>
                </a:ln>
                <a:solidFill>
                  <a:srgbClr val="222222"/>
                </a:solidFill>
                <a:effectLst/>
                <a:latin typeface="+mn-lt"/>
                <a:cs typeface="Arial" panose="020B0604020202020204" pitchFamily="34" charset="0"/>
              </a:rPr>
              <a:t>Digital Platform in Partnership with Vantage Circle</a:t>
            </a:r>
            <a:r>
              <a:rPr kumimoji="0" lang="en-US" altLang="en-US" sz="1500" b="0" i="0" u="none" strike="noStrike" cap="none" normalizeH="0" baseline="0" dirty="0" smtClean="0">
                <a:ln>
                  <a:noFill/>
                </a:ln>
                <a:solidFill>
                  <a:srgbClr val="222222"/>
                </a:solidFill>
                <a:effectLst/>
                <a:latin typeface="+mn-lt"/>
                <a:cs typeface="Arial" panose="020B0604020202020204" pitchFamily="34" charset="0"/>
              </a:rPr>
              <a:t>.</a:t>
            </a:r>
            <a:endParaRPr kumimoji="0" lang="en-US" altLang="en-US" sz="15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222222"/>
                </a:solidFill>
                <a:effectLst/>
                <a:latin typeface="+mn-lt"/>
                <a:cs typeface="Arial" panose="020B0604020202020204" pitchFamily="34" charset="0"/>
              </a:rPr>
              <a:t> </a:t>
            </a:r>
            <a:endParaRPr kumimoji="0" lang="en-US" altLang="en-US" sz="15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222222"/>
                </a:solidFill>
                <a:effectLst/>
                <a:latin typeface="+mn-lt"/>
                <a:cs typeface="Arial" panose="020B0604020202020204" pitchFamily="34" charset="0"/>
              </a:rPr>
              <a:t>The platform recognizes employees through </a:t>
            </a:r>
            <a:r>
              <a:rPr kumimoji="0" lang="en-US" altLang="en-US" sz="1500" b="0" i="0" u="sng" strike="noStrike" cap="none" normalizeH="0" baseline="0" dirty="0" smtClean="0">
                <a:ln>
                  <a:noFill/>
                </a:ln>
                <a:solidFill>
                  <a:srgbClr val="222222"/>
                </a:solidFill>
                <a:effectLst/>
                <a:latin typeface="+mn-lt"/>
                <a:cs typeface="Arial" panose="020B0604020202020204" pitchFamily="34" charset="0"/>
              </a:rPr>
              <a:t>‘Vantage Reward Points’</a:t>
            </a:r>
            <a:r>
              <a:rPr kumimoji="0" lang="en-US" altLang="en-US" sz="1500" b="0" i="0" u="none" strike="noStrike" cap="none" normalizeH="0" baseline="0" dirty="0" smtClean="0">
                <a:ln>
                  <a:noFill/>
                </a:ln>
                <a:solidFill>
                  <a:srgbClr val="222222"/>
                </a:solidFill>
                <a:effectLst/>
                <a:latin typeface="+mn-lt"/>
                <a:cs typeface="Arial" panose="020B0604020202020204" pitchFamily="34" charset="0"/>
              </a:rPr>
              <a:t> under various reward categories. Employees can go ahead and </a:t>
            </a:r>
            <a:r>
              <a:rPr kumimoji="0" lang="en-US" altLang="en-US" sz="1500" b="0" i="0" u="sng" strike="noStrike" cap="none" normalizeH="0" baseline="0" dirty="0" smtClean="0">
                <a:ln>
                  <a:noFill/>
                </a:ln>
                <a:solidFill>
                  <a:srgbClr val="222222"/>
                </a:solidFill>
                <a:effectLst/>
                <a:latin typeface="+mn-lt"/>
                <a:cs typeface="Arial" panose="020B0604020202020204" pitchFamily="34" charset="0"/>
              </a:rPr>
              <a:t>redeem these earned points</a:t>
            </a:r>
            <a:r>
              <a:rPr kumimoji="0" lang="en-US" altLang="en-US" sz="1500" b="0" i="0" u="none" strike="noStrike" cap="none" normalizeH="0" baseline="0" dirty="0" smtClean="0">
                <a:ln>
                  <a:noFill/>
                </a:ln>
                <a:solidFill>
                  <a:srgbClr val="222222"/>
                </a:solidFill>
                <a:effectLst/>
                <a:latin typeface="+mn-lt"/>
                <a:cs typeface="Arial" panose="020B0604020202020204" pitchFamily="34" charset="0"/>
              </a:rPr>
              <a:t> through the purchase of various lifestyle categories like electronics, home, apparel, travel, health &amp; food partners.</a:t>
            </a:r>
            <a:endParaRPr kumimoji="0" lang="en-US" altLang="en-US" sz="15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222222"/>
                </a:solidFill>
                <a:effectLst/>
                <a:latin typeface="+mn-lt"/>
                <a:cs typeface="Arial" panose="020B0604020202020204" pitchFamily="34" charset="0"/>
              </a:rPr>
              <a:t> </a:t>
            </a:r>
            <a:endParaRPr kumimoji="0" lang="en-US" altLang="en-US" sz="15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222222"/>
                </a:solidFill>
                <a:effectLst/>
                <a:latin typeface="+mn-lt"/>
                <a:cs typeface="Arial" panose="020B0604020202020204" pitchFamily="34" charset="0"/>
              </a:rPr>
              <a:t>In addition to this, the platform also offers an opportunity for employees to benefit from exclusive online deals, quizzes, surveys etc.</a:t>
            </a:r>
            <a:endParaRPr kumimoji="0" lang="en-US" altLang="en-US" sz="15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222222"/>
                </a:solidFill>
                <a:effectLst/>
                <a:latin typeface="+mn-lt"/>
                <a:cs typeface="Arial" panose="020B0604020202020204" pitchFamily="34" charset="0"/>
              </a:rPr>
              <a:t> </a:t>
            </a:r>
            <a:endParaRPr kumimoji="0" lang="en-US" altLang="en-US" sz="15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smtClean="0">
                <a:ln>
                  <a:noFill/>
                </a:ln>
                <a:solidFill>
                  <a:srgbClr val="C00000"/>
                </a:solidFill>
                <a:effectLst/>
                <a:latin typeface="+mn-lt"/>
                <a:cs typeface="Arial" panose="020B0604020202020204" pitchFamily="34" charset="0"/>
              </a:rPr>
              <a:t>Remember, 1 Vantage Point = 1 Rupee </a:t>
            </a:r>
            <a:endParaRPr kumimoji="0" lang="en-US" altLang="en-US" sz="15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222222"/>
                </a:solidFill>
                <a:effectLst/>
                <a:latin typeface="+mn-lt"/>
                <a:cs typeface="Arial" panose="020B0604020202020204" pitchFamily="34" charset="0"/>
              </a:rPr>
              <a:t> </a:t>
            </a:r>
            <a:endParaRPr kumimoji="0" lang="en-US" altLang="en-US" sz="15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222222"/>
                </a:solidFill>
                <a:effectLst/>
                <a:latin typeface="+mn-lt"/>
                <a:cs typeface="Arial" panose="020B0604020202020204" pitchFamily="34" charset="0"/>
              </a:rPr>
              <a:t>Mentioned below is a simple &amp; easy 5-step registration &amp; login process:</a:t>
            </a:r>
            <a:endParaRPr kumimoji="0" lang="en-US" altLang="en-US" sz="15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222222"/>
                </a:solidFill>
                <a:effectLst/>
                <a:latin typeface="+mn-lt"/>
                <a:cs typeface="Arial" panose="020B0604020202020204" pitchFamily="34" charset="0"/>
              </a:rPr>
              <a:t> </a:t>
            </a:r>
            <a:r>
              <a:rPr kumimoji="0" lang="en-US" altLang="en-US" sz="1500" b="1" i="1" u="none" strike="noStrike" cap="none" normalizeH="0" baseline="0" dirty="0" smtClean="0">
                <a:ln>
                  <a:noFill/>
                </a:ln>
                <a:solidFill>
                  <a:srgbClr val="222222"/>
                </a:solidFill>
                <a:effectLst/>
                <a:latin typeface="+mn-lt"/>
                <a:cs typeface="Arial" panose="020B0604020202020204" pitchFamily="34" charset="0"/>
              </a:rPr>
              <a:t>(Mobile App version is available on both Android and IOS versions)</a:t>
            </a:r>
            <a:endParaRPr kumimoji="0" lang="en-US" altLang="en-US" sz="15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222222"/>
                </a:solidFill>
                <a:effectLst/>
                <a:latin typeface="+mn-lt"/>
                <a:cs typeface="Arial" panose="020B0604020202020204" pitchFamily="34" charset="0"/>
              </a:rPr>
              <a:t> </a:t>
            </a:r>
            <a:endParaRPr kumimoji="0" lang="en-US" altLang="en-US" sz="1500" b="0" i="0" u="none" strike="noStrike" cap="none" normalizeH="0" baseline="0" dirty="0" smtClean="0">
              <a:ln>
                <a:noFill/>
              </a:ln>
              <a:solidFill>
                <a:schemeClr val="tx1"/>
              </a:solidFill>
              <a:effectLst/>
              <a:latin typeface="+mn-lt"/>
            </a:endParaRPr>
          </a:p>
        </p:txBody>
      </p:sp>
      <p:sp>
        <p:nvSpPr>
          <p:cNvPr id="2" name="Rectangle 1"/>
          <p:cNvSpPr/>
          <p:nvPr/>
        </p:nvSpPr>
        <p:spPr>
          <a:xfrm>
            <a:off x="14287" y="6172200"/>
            <a:ext cx="3119572" cy="307777"/>
          </a:xfrm>
          <a:prstGeom prst="rect">
            <a:avLst/>
          </a:prstGeom>
        </p:spPr>
        <p:txBody>
          <a:bodyPr wrap="none">
            <a:spAutoFit/>
          </a:bodyPr>
          <a:lstStyle/>
          <a:p>
            <a:pPr lvl="0" eaLnBrk="0" fontAlgn="base" hangingPunct="0">
              <a:spcBef>
                <a:spcPct val="0"/>
              </a:spcBef>
              <a:spcAft>
                <a:spcPct val="0"/>
              </a:spcAft>
            </a:pPr>
            <a:r>
              <a:rPr lang="en-US" altLang="en-US" sz="1400" b="1" dirty="0" smtClean="0">
                <a:solidFill>
                  <a:srgbClr val="C00000"/>
                </a:solidFill>
                <a:cs typeface="Arial" panose="020B0604020202020204" pitchFamily="34" charset="0"/>
              </a:rPr>
              <a:t>Points once given, expires within 1 year</a:t>
            </a:r>
            <a:endParaRPr lang="en-US" altLang="en-US" sz="1400" dirty="0"/>
          </a:p>
        </p:txBody>
      </p:sp>
    </p:spTree>
    <p:extLst>
      <p:ext uri="{BB962C8B-B14F-4D97-AF65-F5344CB8AC3E}">
        <p14:creationId xmlns:p14="http://schemas.microsoft.com/office/powerpoint/2010/main" val="10611816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0000"/>
        </a:solidFill>
        <a:ln w="12700">
          <a:solidFill>
            <a:schemeClr val="bg1"/>
          </a:solidFill>
          <a:round/>
          <a:headEnd/>
          <a:tailEnd/>
        </a:ln>
      </a:spPr>
      <a:bodyPr vert="horz" wrap="square" lIns="91440" tIns="45720" rIns="91440" bIns="45720" numCol="1" anchor="ctr" anchorCtr="0" compatLnSpc="1">
        <a:prstTxWarp prst="textNoShape">
          <a:avLst/>
        </a:prstTxWarp>
      </a:bodyPr>
      <a:lstStyle>
        <a:defPPr algn="ctr">
          <a:defRPr sz="1100" b="1" dirty="0">
            <a:solidFill>
              <a:srgbClr val="FFFFFF"/>
            </a:solidFill>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19513</TotalTime>
  <Words>630</Words>
  <Application>Microsoft Office PowerPoint</Application>
  <PresentationFormat>On-screen Show (4:3)</PresentationFormat>
  <Paragraphs>113</Paragraphs>
  <Slides>9</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7" baseType="lpstr">
      <vt:lpstr>Arial</vt:lpstr>
      <vt:lpstr>Calibri</vt:lpstr>
      <vt:lpstr>Courier New</vt:lpstr>
      <vt:lpstr>Roboto</vt:lpstr>
      <vt:lpstr>Times New Roman</vt:lpstr>
      <vt:lpstr>Wingdings</vt:lpstr>
      <vt:lpstr>Office Theme</vt:lpstr>
      <vt:lpstr>Acrobat Document</vt:lpstr>
      <vt:lpstr>Rewards and Recognition | Arvind Applause Program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&lt;Portfolio Name&gt;</dc:title>
  <dc:creator>harish.r</dc:creator>
  <cp:lastModifiedBy>Roshan Andrews</cp:lastModifiedBy>
  <cp:revision>935</cp:revision>
  <dcterms:created xsi:type="dcterms:W3CDTF">2013-12-26T15:54:04Z</dcterms:created>
  <dcterms:modified xsi:type="dcterms:W3CDTF">2019-09-26T11:28:14Z</dcterms:modified>
</cp:coreProperties>
</file>